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1" r:id="rId8"/>
    <p:sldId id="264" r:id="rId9"/>
    <p:sldId id="265" r:id="rId10"/>
    <p:sldId id="266" r:id="rId11"/>
    <p:sldId id="267" r:id="rId12"/>
    <p:sldId id="284" r:id="rId13"/>
    <p:sldId id="272" r:id="rId14"/>
    <p:sldId id="287" r:id="rId15"/>
    <p:sldId id="286" r:id="rId16"/>
    <p:sldId id="268" r:id="rId17"/>
    <p:sldId id="288" r:id="rId18"/>
    <p:sldId id="289" r:id="rId19"/>
    <p:sldId id="271" r:id="rId20"/>
    <p:sldId id="270" r:id="rId21"/>
    <p:sldId id="273" r:id="rId22"/>
    <p:sldId id="274" r:id="rId23"/>
    <p:sldId id="275" r:id="rId24"/>
    <p:sldId id="290" r:id="rId25"/>
    <p:sldId id="276" r:id="rId26"/>
    <p:sldId id="291" r:id="rId27"/>
    <p:sldId id="292" r:id="rId28"/>
    <p:sldId id="277" r:id="rId29"/>
    <p:sldId id="293" r:id="rId30"/>
    <p:sldId id="301" r:id="rId31"/>
    <p:sldId id="302" r:id="rId32"/>
    <p:sldId id="304" r:id="rId33"/>
    <p:sldId id="295" r:id="rId34"/>
    <p:sldId id="296" r:id="rId35"/>
    <p:sldId id="297" r:id="rId36"/>
    <p:sldId id="298" r:id="rId37"/>
    <p:sldId id="299" r:id="rId38"/>
    <p:sldId id="300" r:id="rId39"/>
    <p:sldId id="278" r:id="rId40"/>
    <p:sldId id="279" r:id="rId41"/>
    <p:sldId id="280" r:id="rId42"/>
    <p:sldId id="281" r:id="rId43"/>
    <p:sldId id="282" r:id="rId44"/>
    <p:sldId id="283" r:id="rId45"/>
    <p:sldId id="303" r:id="rId46"/>
    <p:sldId id="26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75"/>
  </p:normalViewPr>
  <p:slideViewPr>
    <p:cSldViewPr snapToGrid="0" snapToObjects="1">
      <p:cViewPr varScale="1">
        <p:scale>
          <a:sx n="115" d="100"/>
          <a:sy n="115" d="100"/>
        </p:scale>
        <p:origin x="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C0D69A-0CFD-7740-A2EE-13C5F0D9C149}"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s-ES"/>
        </a:p>
      </dgm:t>
    </dgm:pt>
    <dgm:pt modelId="{9EA0F912-9814-8B42-842C-9F45E5EF4AFF}">
      <dgm:prSet phldrT="[Texto]"/>
      <dgm:spPr/>
      <dgm:t>
        <a:bodyPr/>
        <a:lstStyle/>
        <a:p>
          <a:r>
            <a:rPr lang="es-ES" dirty="0"/>
            <a:t>Definir el problema</a:t>
          </a:r>
        </a:p>
      </dgm:t>
    </dgm:pt>
    <dgm:pt modelId="{61AF5178-B75F-9D45-A204-7FEC50BF45DE}" type="parTrans" cxnId="{C92BFF0A-4B0B-DB49-AD7E-113A6BC608BD}">
      <dgm:prSet/>
      <dgm:spPr/>
      <dgm:t>
        <a:bodyPr/>
        <a:lstStyle/>
        <a:p>
          <a:endParaRPr lang="es-ES"/>
        </a:p>
      </dgm:t>
    </dgm:pt>
    <dgm:pt modelId="{AA6288D7-2B91-4C4E-B20E-CC2E198CAEE0}" type="sibTrans" cxnId="{C92BFF0A-4B0B-DB49-AD7E-113A6BC608BD}">
      <dgm:prSet/>
      <dgm:spPr/>
      <dgm:t>
        <a:bodyPr/>
        <a:lstStyle/>
        <a:p>
          <a:endParaRPr lang="es-ES"/>
        </a:p>
      </dgm:t>
    </dgm:pt>
    <dgm:pt modelId="{5505EF89-24A4-2046-B028-D66F46F428DB}">
      <dgm:prSet phldrT="[Texto]"/>
      <dgm:spPr/>
      <dgm:t>
        <a:bodyPr/>
        <a:lstStyle/>
        <a:p>
          <a:r>
            <a:rPr lang="es-ES" dirty="0"/>
            <a:t>Construir un modelo</a:t>
          </a:r>
        </a:p>
      </dgm:t>
    </dgm:pt>
    <dgm:pt modelId="{4924A83D-514E-974B-BD2A-891CAE0E8593}" type="parTrans" cxnId="{76CA634D-E6AA-A74D-A566-60FA1FF41231}">
      <dgm:prSet/>
      <dgm:spPr/>
      <dgm:t>
        <a:bodyPr/>
        <a:lstStyle/>
        <a:p>
          <a:endParaRPr lang="es-ES"/>
        </a:p>
      </dgm:t>
    </dgm:pt>
    <dgm:pt modelId="{B657FAFA-CA36-2246-B677-75E2F76261B0}" type="sibTrans" cxnId="{76CA634D-E6AA-A74D-A566-60FA1FF41231}">
      <dgm:prSet/>
      <dgm:spPr/>
      <dgm:t>
        <a:bodyPr/>
        <a:lstStyle/>
        <a:p>
          <a:endParaRPr lang="es-ES"/>
        </a:p>
      </dgm:t>
    </dgm:pt>
    <dgm:pt modelId="{A0D6874F-2AC7-AE4C-8B70-CFB17D737BDD}">
      <dgm:prSet phldrT="[Texto]"/>
      <dgm:spPr/>
      <dgm:t>
        <a:bodyPr/>
        <a:lstStyle/>
        <a:p>
          <a:r>
            <a:rPr lang="es-ES" dirty="0"/>
            <a:t>Identificar y evaluar soluciones posibles</a:t>
          </a:r>
        </a:p>
      </dgm:t>
    </dgm:pt>
    <dgm:pt modelId="{A5AF7FDE-2EE9-E447-B08C-C7C1AC916397}" type="parTrans" cxnId="{86827553-18F6-B14D-B240-55B60D75EE86}">
      <dgm:prSet/>
      <dgm:spPr/>
      <dgm:t>
        <a:bodyPr/>
        <a:lstStyle/>
        <a:p>
          <a:endParaRPr lang="es-ES"/>
        </a:p>
      </dgm:t>
    </dgm:pt>
    <dgm:pt modelId="{F0C05E98-1A75-3B43-8609-FD1189A7EF25}" type="sibTrans" cxnId="{86827553-18F6-B14D-B240-55B60D75EE86}">
      <dgm:prSet/>
      <dgm:spPr/>
      <dgm:t>
        <a:bodyPr/>
        <a:lstStyle/>
        <a:p>
          <a:endParaRPr lang="es-ES"/>
        </a:p>
      </dgm:t>
    </dgm:pt>
    <dgm:pt modelId="{26202BA2-214E-BC4F-91BA-DA4AFE7075A8}">
      <dgm:prSet/>
      <dgm:spPr/>
      <dgm:t>
        <a:bodyPr/>
        <a:lstStyle/>
        <a:p>
          <a:r>
            <a:rPr lang="es-ES" dirty="0"/>
            <a:t>Comparar, escoger y recomendar una solución potencial del problema</a:t>
          </a:r>
        </a:p>
      </dgm:t>
    </dgm:pt>
    <dgm:pt modelId="{30FFADDC-66AE-A84D-953C-244B80C572B8}" type="parTrans" cxnId="{DAEB5F00-7D24-8246-8E5B-3B87A1EDDE2F}">
      <dgm:prSet/>
      <dgm:spPr/>
      <dgm:t>
        <a:bodyPr/>
        <a:lstStyle/>
        <a:p>
          <a:endParaRPr lang="es-ES"/>
        </a:p>
      </dgm:t>
    </dgm:pt>
    <dgm:pt modelId="{7566CF0A-F82B-8E40-A0AA-70E6AF091E6E}" type="sibTrans" cxnId="{DAEB5F00-7D24-8246-8E5B-3B87A1EDDE2F}">
      <dgm:prSet/>
      <dgm:spPr/>
      <dgm:t>
        <a:bodyPr/>
        <a:lstStyle/>
        <a:p>
          <a:endParaRPr lang="es-ES"/>
        </a:p>
      </dgm:t>
    </dgm:pt>
    <dgm:pt modelId="{4216215F-C439-8847-8DA3-054D209CCC68}" type="pres">
      <dgm:prSet presAssocID="{22C0D69A-0CFD-7740-A2EE-13C5F0D9C149}" presName="outerComposite" presStyleCnt="0">
        <dgm:presLayoutVars>
          <dgm:chMax val="5"/>
          <dgm:dir/>
          <dgm:resizeHandles val="exact"/>
        </dgm:presLayoutVars>
      </dgm:prSet>
      <dgm:spPr/>
    </dgm:pt>
    <dgm:pt modelId="{B68DC09B-B564-3F48-9C7F-7DCC321F76A9}" type="pres">
      <dgm:prSet presAssocID="{22C0D69A-0CFD-7740-A2EE-13C5F0D9C149}" presName="dummyMaxCanvas" presStyleCnt="0">
        <dgm:presLayoutVars/>
      </dgm:prSet>
      <dgm:spPr/>
    </dgm:pt>
    <dgm:pt modelId="{89471135-93B8-574D-B932-887310435ACB}" type="pres">
      <dgm:prSet presAssocID="{22C0D69A-0CFD-7740-A2EE-13C5F0D9C149}" presName="FourNodes_1" presStyleLbl="node1" presStyleIdx="0" presStyleCnt="4" custLinFactNeighborX="-1673" custLinFactNeighborY="-95988">
        <dgm:presLayoutVars>
          <dgm:bulletEnabled val="1"/>
        </dgm:presLayoutVars>
      </dgm:prSet>
      <dgm:spPr/>
    </dgm:pt>
    <dgm:pt modelId="{D386F3B2-7843-A745-8E28-E722524D6692}" type="pres">
      <dgm:prSet presAssocID="{22C0D69A-0CFD-7740-A2EE-13C5F0D9C149}" presName="FourNodes_2" presStyleLbl="node1" presStyleIdx="1" presStyleCnt="4">
        <dgm:presLayoutVars>
          <dgm:bulletEnabled val="1"/>
        </dgm:presLayoutVars>
      </dgm:prSet>
      <dgm:spPr/>
    </dgm:pt>
    <dgm:pt modelId="{F6C16D5D-96A4-D146-B83C-ECDBBAF6F6E7}" type="pres">
      <dgm:prSet presAssocID="{22C0D69A-0CFD-7740-A2EE-13C5F0D9C149}" presName="FourNodes_3" presStyleLbl="node1" presStyleIdx="2" presStyleCnt="4">
        <dgm:presLayoutVars>
          <dgm:bulletEnabled val="1"/>
        </dgm:presLayoutVars>
      </dgm:prSet>
      <dgm:spPr/>
    </dgm:pt>
    <dgm:pt modelId="{9670B33D-1E3C-4343-AABF-9A7EED15486E}" type="pres">
      <dgm:prSet presAssocID="{22C0D69A-0CFD-7740-A2EE-13C5F0D9C149}" presName="FourNodes_4" presStyleLbl="node1" presStyleIdx="3" presStyleCnt="4">
        <dgm:presLayoutVars>
          <dgm:bulletEnabled val="1"/>
        </dgm:presLayoutVars>
      </dgm:prSet>
      <dgm:spPr/>
    </dgm:pt>
    <dgm:pt modelId="{965C6F8A-2CE7-494C-B453-0F3C17FA22C4}" type="pres">
      <dgm:prSet presAssocID="{22C0D69A-0CFD-7740-A2EE-13C5F0D9C149}" presName="FourConn_1-2" presStyleLbl="fgAccFollowNode1" presStyleIdx="0" presStyleCnt="3">
        <dgm:presLayoutVars>
          <dgm:bulletEnabled val="1"/>
        </dgm:presLayoutVars>
      </dgm:prSet>
      <dgm:spPr/>
    </dgm:pt>
    <dgm:pt modelId="{9ABDC92F-C696-734D-B264-2D26DF6113A5}" type="pres">
      <dgm:prSet presAssocID="{22C0D69A-0CFD-7740-A2EE-13C5F0D9C149}" presName="FourConn_2-3" presStyleLbl="fgAccFollowNode1" presStyleIdx="1" presStyleCnt="3">
        <dgm:presLayoutVars>
          <dgm:bulletEnabled val="1"/>
        </dgm:presLayoutVars>
      </dgm:prSet>
      <dgm:spPr/>
    </dgm:pt>
    <dgm:pt modelId="{9A2AC689-8C0F-B749-A034-0DEF4C9F6A03}" type="pres">
      <dgm:prSet presAssocID="{22C0D69A-0CFD-7740-A2EE-13C5F0D9C149}" presName="FourConn_3-4" presStyleLbl="fgAccFollowNode1" presStyleIdx="2" presStyleCnt="3">
        <dgm:presLayoutVars>
          <dgm:bulletEnabled val="1"/>
        </dgm:presLayoutVars>
      </dgm:prSet>
      <dgm:spPr/>
    </dgm:pt>
    <dgm:pt modelId="{04190AA6-2D9A-0F4E-8F75-903AED57D842}" type="pres">
      <dgm:prSet presAssocID="{22C0D69A-0CFD-7740-A2EE-13C5F0D9C149}" presName="FourNodes_1_text" presStyleLbl="node1" presStyleIdx="3" presStyleCnt="4">
        <dgm:presLayoutVars>
          <dgm:bulletEnabled val="1"/>
        </dgm:presLayoutVars>
      </dgm:prSet>
      <dgm:spPr/>
    </dgm:pt>
    <dgm:pt modelId="{256F8CCE-15F5-E842-AEB8-043D7C084E3D}" type="pres">
      <dgm:prSet presAssocID="{22C0D69A-0CFD-7740-A2EE-13C5F0D9C149}" presName="FourNodes_2_text" presStyleLbl="node1" presStyleIdx="3" presStyleCnt="4">
        <dgm:presLayoutVars>
          <dgm:bulletEnabled val="1"/>
        </dgm:presLayoutVars>
      </dgm:prSet>
      <dgm:spPr/>
    </dgm:pt>
    <dgm:pt modelId="{7C88DFAA-96CE-2749-9247-CC8B1D960AD9}" type="pres">
      <dgm:prSet presAssocID="{22C0D69A-0CFD-7740-A2EE-13C5F0D9C149}" presName="FourNodes_3_text" presStyleLbl="node1" presStyleIdx="3" presStyleCnt="4">
        <dgm:presLayoutVars>
          <dgm:bulletEnabled val="1"/>
        </dgm:presLayoutVars>
      </dgm:prSet>
      <dgm:spPr/>
    </dgm:pt>
    <dgm:pt modelId="{603F7250-6C30-C04C-A872-A7F9692299FD}" type="pres">
      <dgm:prSet presAssocID="{22C0D69A-0CFD-7740-A2EE-13C5F0D9C149}" presName="FourNodes_4_text" presStyleLbl="node1" presStyleIdx="3" presStyleCnt="4">
        <dgm:presLayoutVars>
          <dgm:bulletEnabled val="1"/>
        </dgm:presLayoutVars>
      </dgm:prSet>
      <dgm:spPr/>
    </dgm:pt>
  </dgm:ptLst>
  <dgm:cxnLst>
    <dgm:cxn modelId="{DAEB5F00-7D24-8246-8E5B-3B87A1EDDE2F}" srcId="{22C0D69A-0CFD-7740-A2EE-13C5F0D9C149}" destId="{26202BA2-214E-BC4F-91BA-DA4AFE7075A8}" srcOrd="3" destOrd="0" parTransId="{30FFADDC-66AE-A84D-953C-244B80C572B8}" sibTransId="{7566CF0A-F82B-8E40-A0AA-70E6AF091E6E}"/>
    <dgm:cxn modelId="{C92BFF0A-4B0B-DB49-AD7E-113A6BC608BD}" srcId="{22C0D69A-0CFD-7740-A2EE-13C5F0D9C149}" destId="{9EA0F912-9814-8B42-842C-9F45E5EF4AFF}" srcOrd="0" destOrd="0" parTransId="{61AF5178-B75F-9D45-A204-7FEC50BF45DE}" sibTransId="{AA6288D7-2B91-4C4E-B20E-CC2E198CAEE0}"/>
    <dgm:cxn modelId="{30F5C50B-E8FA-1147-AFBE-4E497247BF84}" type="presOf" srcId="{A0D6874F-2AC7-AE4C-8B70-CFB17D737BDD}" destId="{7C88DFAA-96CE-2749-9247-CC8B1D960AD9}" srcOrd="1" destOrd="0" presId="urn:microsoft.com/office/officeart/2005/8/layout/vProcess5"/>
    <dgm:cxn modelId="{4B34391C-4216-1C46-BB20-74D6E75C934D}" type="presOf" srcId="{26202BA2-214E-BC4F-91BA-DA4AFE7075A8}" destId="{603F7250-6C30-C04C-A872-A7F9692299FD}" srcOrd="1" destOrd="0" presId="urn:microsoft.com/office/officeart/2005/8/layout/vProcess5"/>
    <dgm:cxn modelId="{DB28683C-4FDC-A640-8944-9538382EE06C}" type="presOf" srcId="{AA6288D7-2B91-4C4E-B20E-CC2E198CAEE0}" destId="{965C6F8A-2CE7-494C-B453-0F3C17FA22C4}" srcOrd="0" destOrd="0" presId="urn:microsoft.com/office/officeart/2005/8/layout/vProcess5"/>
    <dgm:cxn modelId="{29D06649-B933-8746-A724-F654A7EA060B}" type="presOf" srcId="{26202BA2-214E-BC4F-91BA-DA4AFE7075A8}" destId="{9670B33D-1E3C-4343-AABF-9A7EED15486E}" srcOrd="0" destOrd="0" presId="urn:microsoft.com/office/officeart/2005/8/layout/vProcess5"/>
    <dgm:cxn modelId="{76CA634D-E6AA-A74D-A566-60FA1FF41231}" srcId="{22C0D69A-0CFD-7740-A2EE-13C5F0D9C149}" destId="{5505EF89-24A4-2046-B028-D66F46F428DB}" srcOrd="1" destOrd="0" parTransId="{4924A83D-514E-974B-BD2A-891CAE0E8593}" sibTransId="{B657FAFA-CA36-2246-B677-75E2F76261B0}"/>
    <dgm:cxn modelId="{86827553-18F6-B14D-B240-55B60D75EE86}" srcId="{22C0D69A-0CFD-7740-A2EE-13C5F0D9C149}" destId="{A0D6874F-2AC7-AE4C-8B70-CFB17D737BDD}" srcOrd="2" destOrd="0" parTransId="{A5AF7FDE-2EE9-E447-B08C-C7C1AC916397}" sibTransId="{F0C05E98-1A75-3B43-8609-FD1189A7EF25}"/>
    <dgm:cxn modelId="{79D74654-423B-AE45-B2E8-48C562F0987D}" type="presOf" srcId="{5505EF89-24A4-2046-B028-D66F46F428DB}" destId="{256F8CCE-15F5-E842-AEB8-043D7C084E3D}" srcOrd="1" destOrd="0" presId="urn:microsoft.com/office/officeart/2005/8/layout/vProcess5"/>
    <dgm:cxn modelId="{92056373-F25B-DA48-AF26-6E3E5B5480E7}" type="presOf" srcId="{A0D6874F-2AC7-AE4C-8B70-CFB17D737BDD}" destId="{F6C16D5D-96A4-D146-B83C-ECDBBAF6F6E7}" srcOrd="0" destOrd="0" presId="urn:microsoft.com/office/officeart/2005/8/layout/vProcess5"/>
    <dgm:cxn modelId="{9AD43A84-BA0F-D648-BA94-271AAA835A5E}" type="presOf" srcId="{9EA0F912-9814-8B42-842C-9F45E5EF4AFF}" destId="{04190AA6-2D9A-0F4E-8F75-903AED57D842}" srcOrd="1" destOrd="0" presId="urn:microsoft.com/office/officeart/2005/8/layout/vProcess5"/>
    <dgm:cxn modelId="{FD698288-2164-1C4C-8FE0-AD2A21336620}" type="presOf" srcId="{B657FAFA-CA36-2246-B677-75E2F76261B0}" destId="{9ABDC92F-C696-734D-B264-2D26DF6113A5}" srcOrd="0" destOrd="0" presId="urn:microsoft.com/office/officeart/2005/8/layout/vProcess5"/>
    <dgm:cxn modelId="{9F53B096-76E8-3F4E-AFFF-23EB7A6DC6A8}" type="presOf" srcId="{5505EF89-24A4-2046-B028-D66F46F428DB}" destId="{D386F3B2-7843-A745-8E28-E722524D6692}" srcOrd="0" destOrd="0" presId="urn:microsoft.com/office/officeart/2005/8/layout/vProcess5"/>
    <dgm:cxn modelId="{0E1748C2-D6EC-474A-900D-9BBEFB51FAB0}" type="presOf" srcId="{F0C05E98-1A75-3B43-8609-FD1189A7EF25}" destId="{9A2AC689-8C0F-B749-A034-0DEF4C9F6A03}" srcOrd="0" destOrd="0" presId="urn:microsoft.com/office/officeart/2005/8/layout/vProcess5"/>
    <dgm:cxn modelId="{3AB6F2DB-D656-D648-BDA4-71994D5398D8}" type="presOf" srcId="{9EA0F912-9814-8B42-842C-9F45E5EF4AFF}" destId="{89471135-93B8-574D-B932-887310435ACB}" srcOrd="0" destOrd="0" presId="urn:microsoft.com/office/officeart/2005/8/layout/vProcess5"/>
    <dgm:cxn modelId="{72341EFD-729B-A045-9A97-9FA317DCD6D8}" type="presOf" srcId="{22C0D69A-0CFD-7740-A2EE-13C5F0D9C149}" destId="{4216215F-C439-8847-8DA3-054D209CCC68}" srcOrd="0" destOrd="0" presId="urn:microsoft.com/office/officeart/2005/8/layout/vProcess5"/>
    <dgm:cxn modelId="{5AEB7BAA-2DA8-DC48-B340-28CEFA1A8464}" type="presParOf" srcId="{4216215F-C439-8847-8DA3-054D209CCC68}" destId="{B68DC09B-B564-3F48-9C7F-7DCC321F76A9}" srcOrd="0" destOrd="0" presId="urn:microsoft.com/office/officeart/2005/8/layout/vProcess5"/>
    <dgm:cxn modelId="{7DF92ADA-FE63-B446-B5BF-69AD5208108D}" type="presParOf" srcId="{4216215F-C439-8847-8DA3-054D209CCC68}" destId="{89471135-93B8-574D-B932-887310435ACB}" srcOrd="1" destOrd="0" presId="urn:microsoft.com/office/officeart/2005/8/layout/vProcess5"/>
    <dgm:cxn modelId="{D12219DA-0F11-704F-AEC1-0301305098C1}" type="presParOf" srcId="{4216215F-C439-8847-8DA3-054D209CCC68}" destId="{D386F3B2-7843-A745-8E28-E722524D6692}" srcOrd="2" destOrd="0" presId="urn:microsoft.com/office/officeart/2005/8/layout/vProcess5"/>
    <dgm:cxn modelId="{BD20687D-6F39-EC4D-8411-ECC3753529B0}" type="presParOf" srcId="{4216215F-C439-8847-8DA3-054D209CCC68}" destId="{F6C16D5D-96A4-D146-B83C-ECDBBAF6F6E7}" srcOrd="3" destOrd="0" presId="urn:microsoft.com/office/officeart/2005/8/layout/vProcess5"/>
    <dgm:cxn modelId="{D9A8BEFC-366D-5847-A19B-C72C17B81291}" type="presParOf" srcId="{4216215F-C439-8847-8DA3-054D209CCC68}" destId="{9670B33D-1E3C-4343-AABF-9A7EED15486E}" srcOrd="4" destOrd="0" presId="urn:microsoft.com/office/officeart/2005/8/layout/vProcess5"/>
    <dgm:cxn modelId="{29B94E9E-4A67-C247-93B5-59DACCE06D3C}" type="presParOf" srcId="{4216215F-C439-8847-8DA3-054D209CCC68}" destId="{965C6F8A-2CE7-494C-B453-0F3C17FA22C4}" srcOrd="5" destOrd="0" presId="urn:microsoft.com/office/officeart/2005/8/layout/vProcess5"/>
    <dgm:cxn modelId="{38BD7F2C-18DA-2F42-86A5-A5083B5932DF}" type="presParOf" srcId="{4216215F-C439-8847-8DA3-054D209CCC68}" destId="{9ABDC92F-C696-734D-B264-2D26DF6113A5}" srcOrd="6" destOrd="0" presId="urn:microsoft.com/office/officeart/2005/8/layout/vProcess5"/>
    <dgm:cxn modelId="{758E7E6E-4C91-144F-B445-283C0478CDC1}" type="presParOf" srcId="{4216215F-C439-8847-8DA3-054D209CCC68}" destId="{9A2AC689-8C0F-B749-A034-0DEF4C9F6A03}" srcOrd="7" destOrd="0" presId="urn:microsoft.com/office/officeart/2005/8/layout/vProcess5"/>
    <dgm:cxn modelId="{B9BBF415-0BD7-8046-9F4B-99264738999B}" type="presParOf" srcId="{4216215F-C439-8847-8DA3-054D209CCC68}" destId="{04190AA6-2D9A-0F4E-8F75-903AED57D842}" srcOrd="8" destOrd="0" presId="urn:microsoft.com/office/officeart/2005/8/layout/vProcess5"/>
    <dgm:cxn modelId="{262BE674-8FAC-D14C-BBA6-05EEC2AC582E}" type="presParOf" srcId="{4216215F-C439-8847-8DA3-054D209CCC68}" destId="{256F8CCE-15F5-E842-AEB8-043D7C084E3D}" srcOrd="9" destOrd="0" presId="urn:microsoft.com/office/officeart/2005/8/layout/vProcess5"/>
    <dgm:cxn modelId="{68D5E26C-E4A0-1F4C-87F5-CAC56A0F4C66}" type="presParOf" srcId="{4216215F-C439-8847-8DA3-054D209CCC68}" destId="{7C88DFAA-96CE-2749-9247-CC8B1D960AD9}" srcOrd="10" destOrd="0" presId="urn:microsoft.com/office/officeart/2005/8/layout/vProcess5"/>
    <dgm:cxn modelId="{9A391715-B2EE-2842-A5FF-EF8FCB992D17}" type="presParOf" srcId="{4216215F-C439-8847-8DA3-054D209CCC68}" destId="{603F7250-6C30-C04C-A872-A7F9692299F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175B1D-4A03-444E-8EAE-2BF19FC3125A}"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BD0D6DB1-5158-4653-B026-6B98ADC35E2A}">
      <dgm:prSet/>
      <dgm:spPr/>
      <dgm:t>
        <a:bodyPr/>
        <a:lstStyle/>
        <a:p>
          <a:r>
            <a:rPr lang="es-ES_tradnl" dirty="0"/>
            <a:t>Presentación visual de indicadores claves de desempeño</a:t>
          </a:r>
          <a:endParaRPr lang="en-US" dirty="0"/>
        </a:p>
      </dgm:t>
    </dgm:pt>
    <dgm:pt modelId="{A1639F98-A3DC-4044-9DE3-89D113BC4C56}" type="parTrans" cxnId="{748E2D84-AE5C-4A5E-A9D8-066E2E1281DF}">
      <dgm:prSet/>
      <dgm:spPr/>
      <dgm:t>
        <a:bodyPr/>
        <a:lstStyle/>
        <a:p>
          <a:endParaRPr lang="en-US"/>
        </a:p>
      </dgm:t>
    </dgm:pt>
    <dgm:pt modelId="{DC80EB5C-ADCB-45F5-B7C8-83409D59329D}" type="sibTrans" cxnId="{748E2D84-AE5C-4A5E-A9D8-066E2E1281DF}">
      <dgm:prSet/>
      <dgm:spPr/>
      <dgm:t>
        <a:bodyPr/>
        <a:lstStyle/>
        <a:p>
          <a:endParaRPr lang="en-US"/>
        </a:p>
      </dgm:t>
    </dgm:pt>
    <dgm:pt modelId="{FFC442E5-390E-4117-BD7F-EAF4BA5681E4}">
      <dgm:prSet/>
      <dgm:spPr/>
      <dgm:t>
        <a:bodyPr/>
        <a:lstStyle/>
        <a:p>
          <a:r>
            <a:rPr lang="es-ES_tradnl"/>
            <a:t>Consolida reportes en un solo lugar y de rápido consumo</a:t>
          </a:r>
          <a:endParaRPr lang="en-US"/>
        </a:p>
      </dgm:t>
    </dgm:pt>
    <dgm:pt modelId="{FBEF0C21-C964-40A1-836A-6758D8CA3904}" type="parTrans" cxnId="{EF498A68-9E1A-41C4-B23C-9AA616F81B10}">
      <dgm:prSet/>
      <dgm:spPr/>
      <dgm:t>
        <a:bodyPr/>
        <a:lstStyle/>
        <a:p>
          <a:endParaRPr lang="en-US"/>
        </a:p>
      </dgm:t>
    </dgm:pt>
    <dgm:pt modelId="{7B2A9799-E0B1-435C-BDBF-CEF0845A38B8}" type="sibTrans" cxnId="{EF498A68-9E1A-41C4-B23C-9AA616F81B10}">
      <dgm:prSet/>
      <dgm:spPr/>
      <dgm:t>
        <a:bodyPr/>
        <a:lstStyle/>
        <a:p>
          <a:endParaRPr lang="en-US"/>
        </a:p>
      </dgm:t>
    </dgm:pt>
    <dgm:pt modelId="{9D5E3B13-D35D-4095-ACE0-C4E6C33771A1}">
      <dgm:prSet/>
      <dgm:spPr/>
      <dgm:t>
        <a:bodyPr/>
        <a:lstStyle/>
        <a:p>
          <a:r>
            <a:rPr lang="es-ES_tradnl"/>
            <a:t>Se puede tener visibilidad total a diferentes niveles de detalle</a:t>
          </a:r>
          <a:endParaRPr lang="en-US"/>
        </a:p>
      </dgm:t>
    </dgm:pt>
    <dgm:pt modelId="{6C7BA85A-2DC9-45D4-9A60-1B3ED7BE67A4}" type="parTrans" cxnId="{C315FB6F-E756-49C8-A322-A4100E48A675}">
      <dgm:prSet/>
      <dgm:spPr/>
      <dgm:t>
        <a:bodyPr/>
        <a:lstStyle/>
        <a:p>
          <a:endParaRPr lang="en-US"/>
        </a:p>
      </dgm:t>
    </dgm:pt>
    <dgm:pt modelId="{AA102EEF-0F22-480A-9676-F06D25475225}" type="sibTrans" cxnId="{C315FB6F-E756-49C8-A322-A4100E48A675}">
      <dgm:prSet/>
      <dgm:spPr/>
      <dgm:t>
        <a:bodyPr/>
        <a:lstStyle/>
        <a:p>
          <a:endParaRPr lang="en-US"/>
        </a:p>
      </dgm:t>
    </dgm:pt>
    <dgm:pt modelId="{1B6F2090-9E49-4299-AB9F-6F284A16F06A}">
      <dgm:prSet/>
      <dgm:spPr/>
      <dgm:t>
        <a:bodyPr/>
        <a:lstStyle/>
        <a:p>
          <a:r>
            <a:rPr lang="es-ES_tradnl"/>
            <a:t>Permite tomar decisiones rápidas más informadas</a:t>
          </a:r>
          <a:endParaRPr lang="en-US"/>
        </a:p>
      </dgm:t>
    </dgm:pt>
    <dgm:pt modelId="{CF198684-DE17-42CB-86B2-55391A4C4D77}" type="parTrans" cxnId="{AB529E73-4EA3-4D21-9C79-BB988CBEA72D}">
      <dgm:prSet/>
      <dgm:spPr/>
      <dgm:t>
        <a:bodyPr/>
        <a:lstStyle/>
        <a:p>
          <a:endParaRPr lang="en-US"/>
        </a:p>
      </dgm:t>
    </dgm:pt>
    <dgm:pt modelId="{70C9ABC6-9D10-4D50-8B7D-C8068D40080A}" type="sibTrans" cxnId="{AB529E73-4EA3-4D21-9C79-BB988CBEA72D}">
      <dgm:prSet/>
      <dgm:spPr/>
      <dgm:t>
        <a:bodyPr/>
        <a:lstStyle/>
        <a:p>
          <a:endParaRPr lang="en-US"/>
        </a:p>
      </dgm:t>
    </dgm:pt>
    <dgm:pt modelId="{C5536161-2D7D-4963-BD9F-B4DA0E80DEF6}">
      <dgm:prSet/>
      <dgm:spPr/>
      <dgm:t>
        <a:bodyPr/>
        <a:lstStyle/>
        <a:p>
          <a:r>
            <a:rPr lang="es-ES_tradnl"/>
            <a:t>Alinea estrategias y objetivos organizacionales</a:t>
          </a:r>
          <a:endParaRPr lang="en-US"/>
        </a:p>
      </dgm:t>
    </dgm:pt>
    <dgm:pt modelId="{CB846BED-B07F-4B53-AF35-583109A5D558}" type="parTrans" cxnId="{ADD4DDC3-CAAD-463B-A5AE-695ED9977380}">
      <dgm:prSet/>
      <dgm:spPr/>
      <dgm:t>
        <a:bodyPr/>
        <a:lstStyle/>
        <a:p>
          <a:endParaRPr lang="en-US"/>
        </a:p>
      </dgm:t>
    </dgm:pt>
    <dgm:pt modelId="{1A65DBEC-B769-4E62-BC18-8CB82D8D1A03}" type="sibTrans" cxnId="{ADD4DDC3-CAAD-463B-A5AE-695ED9977380}">
      <dgm:prSet/>
      <dgm:spPr/>
      <dgm:t>
        <a:bodyPr/>
        <a:lstStyle/>
        <a:p>
          <a:endParaRPr lang="en-US"/>
        </a:p>
      </dgm:t>
    </dgm:pt>
    <dgm:pt modelId="{369B2B25-8FFB-421E-8A61-EAD20462C763}">
      <dgm:prSet/>
      <dgm:spPr/>
      <dgm:t>
        <a:bodyPr/>
        <a:lstStyle/>
        <a:p>
          <a:r>
            <a:rPr lang="es-ES_tradnl"/>
            <a:t>Identificación rápida de anomalías o correlaciones</a:t>
          </a:r>
          <a:endParaRPr lang="en-US"/>
        </a:p>
      </dgm:t>
    </dgm:pt>
    <dgm:pt modelId="{1002B0DF-DBF5-4754-B533-2F2AC0856666}" type="parTrans" cxnId="{3B47D272-CA6B-40DD-9A51-F345F6A53417}">
      <dgm:prSet/>
      <dgm:spPr/>
      <dgm:t>
        <a:bodyPr/>
        <a:lstStyle/>
        <a:p>
          <a:endParaRPr lang="en-US"/>
        </a:p>
      </dgm:t>
    </dgm:pt>
    <dgm:pt modelId="{10319065-4E93-40AE-8A69-33F5EA11D602}" type="sibTrans" cxnId="{3B47D272-CA6B-40DD-9A51-F345F6A53417}">
      <dgm:prSet/>
      <dgm:spPr/>
      <dgm:t>
        <a:bodyPr/>
        <a:lstStyle/>
        <a:p>
          <a:endParaRPr lang="en-US"/>
        </a:p>
      </dgm:t>
    </dgm:pt>
    <dgm:pt modelId="{AC60ACFC-A0EF-4C13-980E-84C25E59DE20}">
      <dgm:prSet/>
      <dgm:spPr/>
      <dgm:t>
        <a:bodyPr/>
        <a:lstStyle/>
        <a:p>
          <a:r>
            <a:rPr lang="es-ES_tradnl"/>
            <a:t>Identificación de tendencias</a:t>
          </a:r>
          <a:endParaRPr lang="en-US"/>
        </a:p>
      </dgm:t>
    </dgm:pt>
    <dgm:pt modelId="{22849030-31A4-4D14-9848-8008C5E8DE96}" type="parTrans" cxnId="{1B69323D-E41E-49AE-932B-7B926E9961C7}">
      <dgm:prSet/>
      <dgm:spPr/>
      <dgm:t>
        <a:bodyPr/>
        <a:lstStyle/>
        <a:p>
          <a:endParaRPr lang="en-US"/>
        </a:p>
      </dgm:t>
    </dgm:pt>
    <dgm:pt modelId="{381915D2-F1BB-4FA8-B2DB-16FD5AD143A3}" type="sibTrans" cxnId="{1B69323D-E41E-49AE-932B-7B926E9961C7}">
      <dgm:prSet/>
      <dgm:spPr/>
      <dgm:t>
        <a:bodyPr/>
        <a:lstStyle/>
        <a:p>
          <a:endParaRPr lang="en-US"/>
        </a:p>
      </dgm:t>
    </dgm:pt>
    <dgm:pt modelId="{DF5FDE02-870B-D14A-A5E4-0E52D496B4D4}" type="pres">
      <dgm:prSet presAssocID="{03175B1D-4A03-444E-8EAE-2BF19FC3125A}" presName="diagram" presStyleCnt="0">
        <dgm:presLayoutVars>
          <dgm:dir/>
          <dgm:resizeHandles val="exact"/>
        </dgm:presLayoutVars>
      </dgm:prSet>
      <dgm:spPr/>
    </dgm:pt>
    <dgm:pt modelId="{9D1C33D0-EB3E-6543-9E90-71E7F052D89D}" type="pres">
      <dgm:prSet presAssocID="{BD0D6DB1-5158-4653-B026-6B98ADC35E2A}" presName="node" presStyleLbl="node1" presStyleIdx="0" presStyleCnt="7">
        <dgm:presLayoutVars>
          <dgm:bulletEnabled val="1"/>
        </dgm:presLayoutVars>
      </dgm:prSet>
      <dgm:spPr/>
    </dgm:pt>
    <dgm:pt modelId="{F0D62856-BFD0-DB4F-8EFE-5723E1037A6E}" type="pres">
      <dgm:prSet presAssocID="{DC80EB5C-ADCB-45F5-B7C8-83409D59329D}" presName="sibTrans" presStyleCnt="0"/>
      <dgm:spPr/>
    </dgm:pt>
    <dgm:pt modelId="{673BEE94-D2BE-E040-B9E8-23377AD85B7C}" type="pres">
      <dgm:prSet presAssocID="{FFC442E5-390E-4117-BD7F-EAF4BA5681E4}" presName="node" presStyleLbl="node1" presStyleIdx="1" presStyleCnt="7">
        <dgm:presLayoutVars>
          <dgm:bulletEnabled val="1"/>
        </dgm:presLayoutVars>
      </dgm:prSet>
      <dgm:spPr/>
    </dgm:pt>
    <dgm:pt modelId="{2CBBF793-3E7F-274D-A83A-E175D8104C0E}" type="pres">
      <dgm:prSet presAssocID="{7B2A9799-E0B1-435C-BDBF-CEF0845A38B8}" presName="sibTrans" presStyleCnt="0"/>
      <dgm:spPr/>
    </dgm:pt>
    <dgm:pt modelId="{B5488FB3-A138-FE46-9E4C-F24B65DCABD6}" type="pres">
      <dgm:prSet presAssocID="{9D5E3B13-D35D-4095-ACE0-C4E6C33771A1}" presName="node" presStyleLbl="node1" presStyleIdx="2" presStyleCnt="7">
        <dgm:presLayoutVars>
          <dgm:bulletEnabled val="1"/>
        </dgm:presLayoutVars>
      </dgm:prSet>
      <dgm:spPr/>
    </dgm:pt>
    <dgm:pt modelId="{3CF95CBA-7A89-0945-A9ED-CF82B2C8918B}" type="pres">
      <dgm:prSet presAssocID="{AA102EEF-0F22-480A-9676-F06D25475225}" presName="sibTrans" presStyleCnt="0"/>
      <dgm:spPr/>
    </dgm:pt>
    <dgm:pt modelId="{758E267B-5C35-1343-9DFA-1B01170E7076}" type="pres">
      <dgm:prSet presAssocID="{1B6F2090-9E49-4299-AB9F-6F284A16F06A}" presName="node" presStyleLbl="node1" presStyleIdx="3" presStyleCnt="7">
        <dgm:presLayoutVars>
          <dgm:bulletEnabled val="1"/>
        </dgm:presLayoutVars>
      </dgm:prSet>
      <dgm:spPr/>
    </dgm:pt>
    <dgm:pt modelId="{B9100398-0F42-D946-A630-0A5E9F65A637}" type="pres">
      <dgm:prSet presAssocID="{70C9ABC6-9D10-4D50-8B7D-C8068D40080A}" presName="sibTrans" presStyleCnt="0"/>
      <dgm:spPr/>
    </dgm:pt>
    <dgm:pt modelId="{334CFABF-16CC-B44F-BA89-5124443CB424}" type="pres">
      <dgm:prSet presAssocID="{C5536161-2D7D-4963-BD9F-B4DA0E80DEF6}" presName="node" presStyleLbl="node1" presStyleIdx="4" presStyleCnt="7">
        <dgm:presLayoutVars>
          <dgm:bulletEnabled val="1"/>
        </dgm:presLayoutVars>
      </dgm:prSet>
      <dgm:spPr/>
    </dgm:pt>
    <dgm:pt modelId="{A4F720E7-778D-9247-9461-F6AC1018DB44}" type="pres">
      <dgm:prSet presAssocID="{1A65DBEC-B769-4E62-BC18-8CB82D8D1A03}" presName="sibTrans" presStyleCnt="0"/>
      <dgm:spPr/>
    </dgm:pt>
    <dgm:pt modelId="{EE403C63-7721-344B-A299-00880C54D738}" type="pres">
      <dgm:prSet presAssocID="{369B2B25-8FFB-421E-8A61-EAD20462C763}" presName="node" presStyleLbl="node1" presStyleIdx="5" presStyleCnt="7">
        <dgm:presLayoutVars>
          <dgm:bulletEnabled val="1"/>
        </dgm:presLayoutVars>
      </dgm:prSet>
      <dgm:spPr/>
    </dgm:pt>
    <dgm:pt modelId="{4F83D3B9-AE7D-6542-971B-F3764B16283B}" type="pres">
      <dgm:prSet presAssocID="{10319065-4E93-40AE-8A69-33F5EA11D602}" presName="sibTrans" presStyleCnt="0"/>
      <dgm:spPr/>
    </dgm:pt>
    <dgm:pt modelId="{C7DE9CD5-6D3F-BF46-9C55-3F2EAA0E8FD9}" type="pres">
      <dgm:prSet presAssocID="{AC60ACFC-A0EF-4C13-980E-84C25E59DE20}" presName="node" presStyleLbl="node1" presStyleIdx="6" presStyleCnt="7">
        <dgm:presLayoutVars>
          <dgm:bulletEnabled val="1"/>
        </dgm:presLayoutVars>
      </dgm:prSet>
      <dgm:spPr/>
    </dgm:pt>
  </dgm:ptLst>
  <dgm:cxnLst>
    <dgm:cxn modelId="{B1F2400E-BDF7-E641-B557-71163667BAE9}" type="presOf" srcId="{AC60ACFC-A0EF-4C13-980E-84C25E59DE20}" destId="{C7DE9CD5-6D3F-BF46-9C55-3F2EAA0E8FD9}" srcOrd="0" destOrd="0" presId="urn:microsoft.com/office/officeart/2005/8/layout/default"/>
    <dgm:cxn modelId="{5E5F2210-E54D-FD45-829D-887B5C04A246}" type="presOf" srcId="{BD0D6DB1-5158-4653-B026-6B98ADC35E2A}" destId="{9D1C33D0-EB3E-6543-9E90-71E7F052D89D}" srcOrd="0" destOrd="0" presId="urn:microsoft.com/office/officeart/2005/8/layout/default"/>
    <dgm:cxn modelId="{456E4E34-540B-5341-A80B-DD18C74874B4}" type="presOf" srcId="{FFC442E5-390E-4117-BD7F-EAF4BA5681E4}" destId="{673BEE94-D2BE-E040-B9E8-23377AD85B7C}" srcOrd="0" destOrd="0" presId="urn:microsoft.com/office/officeart/2005/8/layout/default"/>
    <dgm:cxn modelId="{1B69323D-E41E-49AE-932B-7B926E9961C7}" srcId="{03175B1D-4A03-444E-8EAE-2BF19FC3125A}" destId="{AC60ACFC-A0EF-4C13-980E-84C25E59DE20}" srcOrd="6" destOrd="0" parTransId="{22849030-31A4-4D14-9848-8008C5E8DE96}" sibTransId="{381915D2-F1BB-4FA8-B2DB-16FD5AD143A3}"/>
    <dgm:cxn modelId="{EF498A68-9E1A-41C4-B23C-9AA616F81B10}" srcId="{03175B1D-4A03-444E-8EAE-2BF19FC3125A}" destId="{FFC442E5-390E-4117-BD7F-EAF4BA5681E4}" srcOrd="1" destOrd="0" parTransId="{FBEF0C21-C964-40A1-836A-6758D8CA3904}" sibTransId="{7B2A9799-E0B1-435C-BDBF-CEF0845A38B8}"/>
    <dgm:cxn modelId="{FFF1AE68-A410-644A-8DE8-10E869E1D78E}" type="presOf" srcId="{9D5E3B13-D35D-4095-ACE0-C4E6C33771A1}" destId="{B5488FB3-A138-FE46-9E4C-F24B65DCABD6}" srcOrd="0" destOrd="0" presId="urn:microsoft.com/office/officeart/2005/8/layout/default"/>
    <dgm:cxn modelId="{C315FB6F-E756-49C8-A322-A4100E48A675}" srcId="{03175B1D-4A03-444E-8EAE-2BF19FC3125A}" destId="{9D5E3B13-D35D-4095-ACE0-C4E6C33771A1}" srcOrd="2" destOrd="0" parTransId="{6C7BA85A-2DC9-45D4-9A60-1B3ED7BE67A4}" sibTransId="{AA102EEF-0F22-480A-9676-F06D25475225}"/>
    <dgm:cxn modelId="{3B47D272-CA6B-40DD-9A51-F345F6A53417}" srcId="{03175B1D-4A03-444E-8EAE-2BF19FC3125A}" destId="{369B2B25-8FFB-421E-8A61-EAD20462C763}" srcOrd="5" destOrd="0" parTransId="{1002B0DF-DBF5-4754-B533-2F2AC0856666}" sibTransId="{10319065-4E93-40AE-8A69-33F5EA11D602}"/>
    <dgm:cxn modelId="{AB529E73-4EA3-4D21-9C79-BB988CBEA72D}" srcId="{03175B1D-4A03-444E-8EAE-2BF19FC3125A}" destId="{1B6F2090-9E49-4299-AB9F-6F284A16F06A}" srcOrd="3" destOrd="0" parTransId="{CF198684-DE17-42CB-86B2-55391A4C4D77}" sibTransId="{70C9ABC6-9D10-4D50-8B7D-C8068D40080A}"/>
    <dgm:cxn modelId="{748E2D84-AE5C-4A5E-A9D8-066E2E1281DF}" srcId="{03175B1D-4A03-444E-8EAE-2BF19FC3125A}" destId="{BD0D6DB1-5158-4653-B026-6B98ADC35E2A}" srcOrd="0" destOrd="0" parTransId="{A1639F98-A3DC-4044-9DE3-89D113BC4C56}" sibTransId="{DC80EB5C-ADCB-45F5-B7C8-83409D59329D}"/>
    <dgm:cxn modelId="{9E0FA88E-CAA3-FB49-8223-72F708FC087D}" type="presOf" srcId="{1B6F2090-9E49-4299-AB9F-6F284A16F06A}" destId="{758E267B-5C35-1343-9DFA-1B01170E7076}" srcOrd="0" destOrd="0" presId="urn:microsoft.com/office/officeart/2005/8/layout/default"/>
    <dgm:cxn modelId="{3267C295-0ADE-154F-8801-337ADE1A633D}" type="presOf" srcId="{369B2B25-8FFB-421E-8A61-EAD20462C763}" destId="{EE403C63-7721-344B-A299-00880C54D738}" srcOrd="0" destOrd="0" presId="urn:microsoft.com/office/officeart/2005/8/layout/default"/>
    <dgm:cxn modelId="{126B96A3-9B47-A545-8C7A-CCF618090441}" type="presOf" srcId="{03175B1D-4A03-444E-8EAE-2BF19FC3125A}" destId="{DF5FDE02-870B-D14A-A5E4-0E52D496B4D4}" srcOrd="0" destOrd="0" presId="urn:microsoft.com/office/officeart/2005/8/layout/default"/>
    <dgm:cxn modelId="{115A4FBD-C825-1146-9E57-86FAE6FA0D49}" type="presOf" srcId="{C5536161-2D7D-4963-BD9F-B4DA0E80DEF6}" destId="{334CFABF-16CC-B44F-BA89-5124443CB424}" srcOrd="0" destOrd="0" presId="urn:microsoft.com/office/officeart/2005/8/layout/default"/>
    <dgm:cxn modelId="{ADD4DDC3-CAAD-463B-A5AE-695ED9977380}" srcId="{03175B1D-4A03-444E-8EAE-2BF19FC3125A}" destId="{C5536161-2D7D-4963-BD9F-B4DA0E80DEF6}" srcOrd="4" destOrd="0" parTransId="{CB846BED-B07F-4B53-AF35-583109A5D558}" sibTransId="{1A65DBEC-B769-4E62-BC18-8CB82D8D1A03}"/>
    <dgm:cxn modelId="{E343ED23-ECA0-124E-B936-5693188C1669}" type="presParOf" srcId="{DF5FDE02-870B-D14A-A5E4-0E52D496B4D4}" destId="{9D1C33D0-EB3E-6543-9E90-71E7F052D89D}" srcOrd="0" destOrd="0" presId="urn:microsoft.com/office/officeart/2005/8/layout/default"/>
    <dgm:cxn modelId="{6503FE4B-0B7C-6944-9061-311B9B104E32}" type="presParOf" srcId="{DF5FDE02-870B-D14A-A5E4-0E52D496B4D4}" destId="{F0D62856-BFD0-DB4F-8EFE-5723E1037A6E}" srcOrd="1" destOrd="0" presId="urn:microsoft.com/office/officeart/2005/8/layout/default"/>
    <dgm:cxn modelId="{ECA7A9E1-5372-A441-A12F-99E46F3CC18A}" type="presParOf" srcId="{DF5FDE02-870B-D14A-A5E4-0E52D496B4D4}" destId="{673BEE94-D2BE-E040-B9E8-23377AD85B7C}" srcOrd="2" destOrd="0" presId="urn:microsoft.com/office/officeart/2005/8/layout/default"/>
    <dgm:cxn modelId="{BD2CB990-13EF-F447-9F73-623476438033}" type="presParOf" srcId="{DF5FDE02-870B-D14A-A5E4-0E52D496B4D4}" destId="{2CBBF793-3E7F-274D-A83A-E175D8104C0E}" srcOrd="3" destOrd="0" presId="urn:microsoft.com/office/officeart/2005/8/layout/default"/>
    <dgm:cxn modelId="{EE6EACA3-B0A4-D94A-BCC6-99BB00871C83}" type="presParOf" srcId="{DF5FDE02-870B-D14A-A5E4-0E52D496B4D4}" destId="{B5488FB3-A138-FE46-9E4C-F24B65DCABD6}" srcOrd="4" destOrd="0" presId="urn:microsoft.com/office/officeart/2005/8/layout/default"/>
    <dgm:cxn modelId="{01FC8AD6-4F9C-304B-9095-0A8C80F72628}" type="presParOf" srcId="{DF5FDE02-870B-D14A-A5E4-0E52D496B4D4}" destId="{3CF95CBA-7A89-0945-A9ED-CF82B2C8918B}" srcOrd="5" destOrd="0" presId="urn:microsoft.com/office/officeart/2005/8/layout/default"/>
    <dgm:cxn modelId="{29B229F7-798F-7D49-A771-FB510D076624}" type="presParOf" srcId="{DF5FDE02-870B-D14A-A5E4-0E52D496B4D4}" destId="{758E267B-5C35-1343-9DFA-1B01170E7076}" srcOrd="6" destOrd="0" presId="urn:microsoft.com/office/officeart/2005/8/layout/default"/>
    <dgm:cxn modelId="{08D9B4E4-3A31-5846-8B48-D352E5DEB4F8}" type="presParOf" srcId="{DF5FDE02-870B-D14A-A5E4-0E52D496B4D4}" destId="{B9100398-0F42-D946-A630-0A5E9F65A637}" srcOrd="7" destOrd="0" presId="urn:microsoft.com/office/officeart/2005/8/layout/default"/>
    <dgm:cxn modelId="{ABC27771-EFE7-E14C-917F-9B458A2FAD70}" type="presParOf" srcId="{DF5FDE02-870B-D14A-A5E4-0E52D496B4D4}" destId="{334CFABF-16CC-B44F-BA89-5124443CB424}" srcOrd="8" destOrd="0" presId="urn:microsoft.com/office/officeart/2005/8/layout/default"/>
    <dgm:cxn modelId="{811E3D1F-50EC-7544-945A-3D6E79299B2D}" type="presParOf" srcId="{DF5FDE02-870B-D14A-A5E4-0E52D496B4D4}" destId="{A4F720E7-778D-9247-9461-F6AC1018DB44}" srcOrd="9" destOrd="0" presId="urn:microsoft.com/office/officeart/2005/8/layout/default"/>
    <dgm:cxn modelId="{9BB54785-879B-CF4A-BF61-16DF9A542838}" type="presParOf" srcId="{DF5FDE02-870B-D14A-A5E4-0E52D496B4D4}" destId="{EE403C63-7721-344B-A299-00880C54D738}" srcOrd="10" destOrd="0" presId="urn:microsoft.com/office/officeart/2005/8/layout/default"/>
    <dgm:cxn modelId="{19102F50-43E1-F94A-B537-8BE963A638D4}" type="presParOf" srcId="{DF5FDE02-870B-D14A-A5E4-0E52D496B4D4}" destId="{4F83D3B9-AE7D-6542-971B-F3764B16283B}" srcOrd="11" destOrd="0" presId="urn:microsoft.com/office/officeart/2005/8/layout/default"/>
    <dgm:cxn modelId="{07D62728-CBA3-2E43-B226-8AE3A5969D4F}" type="presParOf" srcId="{DF5FDE02-870B-D14A-A5E4-0E52D496B4D4}" destId="{C7DE9CD5-6D3F-BF46-9C55-3F2EAA0E8FD9}"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73B854-80A9-4A86-BABD-3FFC7A15D594}"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5C35DFB5-B5F6-4B18-82FA-7DAB9A64C066}">
      <dgm:prSet/>
      <dgm:spPr/>
      <dgm:t>
        <a:bodyPr/>
        <a:lstStyle/>
        <a:p>
          <a:r>
            <a:rPr lang="es-ES_tradnl"/>
            <a:t>Incluye los KPI correctos</a:t>
          </a:r>
          <a:endParaRPr lang="en-US"/>
        </a:p>
      </dgm:t>
    </dgm:pt>
    <dgm:pt modelId="{D41CF206-BCCE-4860-A8C2-B3E6855370D4}" type="parTrans" cxnId="{081AAACF-BC21-4D15-BA91-DEB334C4165E}">
      <dgm:prSet/>
      <dgm:spPr/>
      <dgm:t>
        <a:bodyPr/>
        <a:lstStyle/>
        <a:p>
          <a:endParaRPr lang="en-US"/>
        </a:p>
      </dgm:t>
    </dgm:pt>
    <dgm:pt modelId="{BB5C439F-3D97-4D53-91E8-B3D8A3C1630F}" type="sibTrans" cxnId="{081AAACF-BC21-4D15-BA91-DEB334C4165E}">
      <dgm:prSet/>
      <dgm:spPr/>
      <dgm:t>
        <a:bodyPr/>
        <a:lstStyle/>
        <a:p>
          <a:endParaRPr lang="en-US"/>
        </a:p>
      </dgm:t>
    </dgm:pt>
    <dgm:pt modelId="{A6898A18-2AF3-434B-86EA-BDC5C17DACA9}">
      <dgm:prSet/>
      <dgm:spPr/>
      <dgm:t>
        <a:bodyPr/>
        <a:lstStyle/>
        <a:p>
          <a:r>
            <a:rPr lang="es-ES_tradnl"/>
            <a:t>Provee información precisa</a:t>
          </a:r>
          <a:endParaRPr lang="en-US"/>
        </a:p>
      </dgm:t>
    </dgm:pt>
    <dgm:pt modelId="{76DD807C-5CAA-4E55-A0D0-90E76A40CD11}" type="parTrans" cxnId="{607B2A47-D97A-401B-8A64-8F6F496372C9}">
      <dgm:prSet/>
      <dgm:spPr/>
      <dgm:t>
        <a:bodyPr/>
        <a:lstStyle/>
        <a:p>
          <a:endParaRPr lang="en-US"/>
        </a:p>
      </dgm:t>
    </dgm:pt>
    <dgm:pt modelId="{50FBF06E-D20B-448C-A744-90599BD8053C}" type="sibTrans" cxnId="{607B2A47-D97A-401B-8A64-8F6F496372C9}">
      <dgm:prSet/>
      <dgm:spPr/>
      <dgm:t>
        <a:bodyPr/>
        <a:lstStyle/>
        <a:p>
          <a:endParaRPr lang="en-US"/>
        </a:p>
      </dgm:t>
    </dgm:pt>
    <dgm:pt modelId="{40CB7D1E-EB96-4044-AD0C-6C4F59414916}">
      <dgm:prSet/>
      <dgm:spPr/>
      <dgm:t>
        <a:bodyPr/>
        <a:lstStyle/>
        <a:p>
          <a:r>
            <a:rPr lang="es-ES_tradnl" dirty="0"/>
            <a:t>Define la audiencia correcta</a:t>
          </a:r>
          <a:endParaRPr lang="en-US" dirty="0"/>
        </a:p>
      </dgm:t>
    </dgm:pt>
    <dgm:pt modelId="{16F02A0C-0401-4026-9CAA-1834AEB05900}" type="parTrans" cxnId="{8E2A8147-251A-46BF-A6B4-AE6FD96DFEA0}">
      <dgm:prSet/>
      <dgm:spPr/>
      <dgm:t>
        <a:bodyPr/>
        <a:lstStyle/>
        <a:p>
          <a:endParaRPr lang="en-US"/>
        </a:p>
      </dgm:t>
    </dgm:pt>
    <dgm:pt modelId="{D472744A-BD51-4A64-A5AF-C64B9379E4DF}" type="sibTrans" cxnId="{8E2A8147-251A-46BF-A6B4-AE6FD96DFEA0}">
      <dgm:prSet/>
      <dgm:spPr/>
      <dgm:t>
        <a:bodyPr/>
        <a:lstStyle/>
        <a:p>
          <a:endParaRPr lang="en-US"/>
        </a:p>
      </dgm:t>
    </dgm:pt>
    <dgm:pt modelId="{D640C3CC-9375-BB4B-B6AD-07BB6AF60BB9}" type="pres">
      <dgm:prSet presAssocID="{0073B854-80A9-4A86-BABD-3FFC7A15D594}" presName="diagram" presStyleCnt="0">
        <dgm:presLayoutVars>
          <dgm:dir/>
          <dgm:resizeHandles val="exact"/>
        </dgm:presLayoutVars>
      </dgm:prSet>
      <dgm:spPr/>
    </dgm:pt>
    <dgm:pt modelId="{1DB68B3B-9501-F148-8353-651225DC2668}" type="pres">
      <dgm:prSet presAssocID="{40CB7D1E-EB96-4044-AD0C-6C4F59414916}" presName="node" presStyleLbl="node1" presStyleIdx="0" presStyleCnt="3">
        <dgm:presLayoutVars>
          <dgm:bulletEnabled val="1"/>
        </dgm:presLayoutVars>
      </dgm:prSet>
      <dgm:spPr/>
    </dgm:pt>
    <dgm:pt modelId="{00BB2CE5-3ED5-D247-AE7C-332E64D10670}" type="pres">
      <dgm:prSet presAssocID="{D472744A-BD51-4A64-A5AF-C64B9379E4DF}" presName="sibTrans" presStyleCnt="0"/>
      <dgm:spPr/>
    </dgm:pt>
    <dgm:pt modelId="{0A0E75B3-8D96-2445-A485-3115680EB0E8}" type="pres">
      <dgm:prSet presAssocID="{5C35DFB5-B5F6-4B18-82FA-7DAB9A64C066}" presName="node" presStyleLbl="node1" presStyleIdx="1" presStyleCnt="3">
        <dgm:presLayoutVars>
          <dgm:bulletEnabled val="1"/>
        </dgm:presLayoutVars>
      </dgm:prSet>
      <dgm:spPr/>
    </dgm:pt>
    <dgm:pt modelId="{F6A6AB6D-B315-4440-B93C-A277B22CD970}" type="pres">
      <dgm:prSet presAssocID="{BB5C439F-3D97-4D53-91E8-B3D8A3C1630F}" presName="sibTrans" presStyleCnt="0"/>
      <dgm:spPr/>
    </dgm:pt>
    <dgm:pt modelId="{41E4549A-25FF-0D41-820E-5A1218EFEED6}" type="pres">
      <dgm:prSet presAssocID="{A6898A18-2AF3-434B-86EA-BDC5C17DACA9}" presName="node" presStyleLbl="node1" presStyleIdx="2" presStyleCnt="3">
        <dgm:presLayoutVars>
          <dgm:bulletEnabled val="1"/>
        </dgm:presLayoutVars>
      </dgm:prSet>
      <dgm:spPr/>
    </dgm:pt>
  </dgm:ptLst>
  <dgm:cxnLst>
    <dgm:cxn modelId="{607B2A47-D97A-401B-8A64-8F6F496372C9}" srcId="{0073B854-80A9-4A86-BABD-3FFC7A15D594}" destId="{A6898A18-2AF3-434B-86EA-BDC5C17DACA9}" srcOrd="2" destOrd="0" parTransId="{76DD807C-5CAA-4E55-A0D0-90E76A40CD11}" sibTransId="{50FBF06E-D20B-448C-A744-90599BD8053C}"/>
    <dgm:cxn modelId="{8E2A8147-251A-46BF-A6B4-AE6FD96DFEA0}" srcId="{0073B854-80A9-4A86-BABD-3FFC7A15D594}" destId="{40CB7D1E-EB96-4044-AD0C-6C4F59414916}" srcOrd="0" destOrd="0" parTransId="{16F02A0C-0401-4026-9CAA-1834AEB05900}" sibTransId="{D472744A-BD51-4A64-A5AF-C64B9379E4DF}"/>
    <dgm:cxn modelId="{28B5907D-A7ED-0241-AEB3-9E9112CBC59C}" type="presOf" srcId="{5C35DFB5-B5F6-4B18-82FA-7DAB9A64C066}" destId="{0A0E75B3-8D96-2445-A485-3115680EB0E8}" srcOrd="0" destOrd="0" presId="urn:microsoft.com/office/officeart/2005/8/layout/default"/>
    <dgm:cxn modelId="{55C40C89-9704-EB4A-B516-00BF450BB917}" type="presOf" srcId="{0073B854-80A9-4A86-BABD-3FFC7A15D594}" destId="{D640C3CC-9375-BB4B-B6AD-07BB6AF60BB9}" srcOrd="0" destOrd="0" presId="urn:microsoft.com/office/officeart/2005/8/layout/default"/>
    <dgm:cxn modelId="{28B155B1-A2BE-A04B-9101-48F746C8EE67}" type="presOf" srcId="{40CB7D1E-EB96-4044-AD0C-6C4F59414916}" destId="{1DB68B3B-9501-F148-8353-651225DC2668}" srcOrd="0" destOrd="0" presId="urn:microsoft.com/office/officeart/2005/8/layout/default"/>
    <dgm:cxn modelId="{081AAACF-BC21-4D15-BA91-DEB334C4165E}" srcId="{0073B854-80A9-4A86-BABD-3FFC7A15D594}" destId="{5C35DFB5-B5F6-4B18-82FA-7DAB9A64C066}" srcOrd="1" destOrd="0" parTransId="{D41CF206-BCCE-4860-A8C2-B3E6855370D4}" sibTransId="{BB5C439F-3D97-4D53-91E8-B3D8A3C1630F}"/>
    <dgm:cxn modelId="{9FCA57D9-864D-0F4C-A87F-F826060328C7}" type="presOf" srcId="{A6898A18-2AF3-434B-86EA-BDC5C17DACA9}" destId="{41E4549A-25FF-0D41-820E-5A1218EFEED6}" srcOrd="0" destOrd="0" presId="urn:microsoft.com/office/officeart/2005/8/layout/default"/>
    <dgm:cxn modelId="{9340B84C-3C9F-924B-964B-D8DFF83D5293}" type="presParOf" srcId="{D640C3CC-9375-BB4B-B6AD-07BB6AF60BB9}" destId="{1DB68B3B-9501-F148-8353-651225DC2668}" srcOrd="0" destOrd="0" presId="urn:microsoft.com/office/officeart/2005/8/layout/default"/>
    <dgm:cxn modelId="{037F48EE-1D23-D245-90BF-E7404959F88C}" type="presParOf" srcId="{D640C3CC-9375-BB4B-B6AD-07BB6AF60BB9}" destId="{00BB2CE5-3ED5-D247-AE7C-332E64D10670}" srcOrd="1" destOrd="0" presId="urn:microsoft.com/office/officeart/2005/8/layout/default"/>
    <dgm:cxn modelId="{D5D19E0C-6EDE-5346-AE6D-8B8519A8EB20}" type="presParOf" srcId="{D640C3CC-9375-BB4B-B6AD-07BB6AF60BB9}" destId="{0A0E75B3-8D96-2445-A485-3115680EB0E8}" srcOrd="2" destOrd="0" presId="urn:microsoft.com/office/officeart/2005/8/layout/default"/>
    <dgm:cxn modelId="{19E9CC15-3E66-274A-B48D-FDAFEED812D7}" type="presParOf" srcId="{D640C3CC-9375-BB4B-B6AD-07BB6AF60BB9}" destId="{F6A6AB6D-B315-4440-B93C-A277B22CD970}" srcOrd="3" destOrd="0" presId="urn:microsoft.com/office/officeart/2005/8/layout/default"/>
    <dgm:cxn modelId="{5A446122-2EC8-EB41-9BBB-795351A0188C}" type="presParOf" srcId="{D640C3CC-9375-BB4B-B6AD-07BB6AF60BB9}" destId="{41E4549A-25FF-0D41-820E-5A1218EFEED6}"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EAC724-77D1-4468-9C1F-BA9753EED01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E5BC6CE-3204-4338-BB0D-C432F39686AE}">
      <dgm:prSet/>
      <dgm:spPr/>
      <dgm:t>
        <a:bodyPr/>
        <a:lstStyle/>
        <a:p>
          <a:pPr>
            <a:lnSpc>
              <a:spcPct val="100000"/>
            </a:lnSpc>
          </a:pPr>
          <a:r>
            <a:rPr lang="es-ES_tradnl"/>
            <a:t>Presenta los datos más importantes en solo 5 segundos</a:t>
          </a:r>
          <a:endParaRPr lang="en-US"/>
        </a:p>
      </dgm:t>
    </dgm:pt>
    <dgm:pt modelId="{26C935C4-EEC9-49E2-882D-55519DDF83A3}" type="parTrans" cxnId="{7FF606FC-335B-45B3-977E-EC3E2A8E0F93}">
      <dgm:prSet/>
      <dgm:spPr/>
      <dgm:t>
        <a:bodyPr/>
        <a:lstStyle/>
        <a:p>
          <a:endParaRPr lang="en-US"/>
        </a:p>
      </dgm:t>
    </dgm:pt>
    <dgm:pt modelId="{1311BE80-0F24-4737-8E8A-3FCDCDA8A037}" type="sibTrans" cxnId="{7FF606FC-335B-45B3-977E-EC3E2A8E0F93}">
      <dgm:prSet/>
      <dgm:spPr/>
      <dgm:t>
        <a:bodyPr/>
        <a:lstStyle/>
        <a:p>
          <a:endParaRPr lang="en-US"/>
        </a:p>
      </dgm:t>
    </dgm:pt>
    <dgm:pt modelId="{49B461CE-C19A-4D2D-A16E-1FA5345A950F}">
      <dgm:prSet/>
      <dgm:spPr/>
      <dgm:t>
        <a:bodyPr/>
        <a:lstStyle/>
        <a:p>
          <a:pPr>
            <a:lnSpc>
              <a:spcPct val="100000"/>
            </a:lnSpc>
          </a:pPr>
          <a:r>
            <a:rPr lang="es-ES_tradnl"/>
            <a:t>Escoger tipo de letra fácil de leer y paleta de colores consistente y pensando en problemas de visualización</a:t>
          </a:r>
          <a:endParaRPr lang="en-US"/>
        </a:p>
      </dgm:t>
    </dgm:pt>
    <dgm:pt modelId="{FCBBF523-26E8-425D-BB7D-020EBEF8DB2D}" type="parTrans" cxnId="{53C6F542-85B9-4FD9-A181-9DE5501FF1F2}">
      <dgm:prSet/>
      <dgm:spPr/>
      <dgm:t>
        <a:bodyPr/>
        <a:lstStyle/>
        <a:p>
          <a:endParaRPr lang="en-US"/>
        </a:p>
      </dgm:t>
    </dgm:pt>
    <dgm:pt modelId="{948EAA78-56B4-41FD-9F2E-A05DA23100B4}" type="sibTrans" cxnId="{53C6F542-85B9-4FD9-A181-9DE5501FF1F2}">
      <dgm:prSet/>
      <dgm:spPr/>
      <dgm:t>
        <a:bodyPr/>
        <a:lstStyle/>
        <a:p>
          <a:endParaRPr lang="en-US"/>
        </a:p>
      </dgm:t>
    </dgm:pt>
    <dgm:pt modelId="{FB7CFFA4-2767-457D-8652-97CB1E544C19}">
      <dgm:prSet/>
      <dgm:spPr/>
      <dgm:t>
        <a:bodyPr/>
        <a:lstStyle/>
        <a:p>
          <a:pPr>
            <a:lnSpc>
              <a:spcPct val="100000"/>
            </a:lnSpc>
          </a:pPr>
          <a:r>
            <a:rPr lang="es-ES_tradnl"/>
            <a:t>Repetir colores, tipos de letras, tamaños y elementos de diseño</a:t>
          </a:r>
          <a:endParaRPr lang="en-US"/>
        </a:p>
      </dgm:t>
    </dgm:pt>
    <dgm:pt modelId="{8015D383-5C7F-4C01-9D31-3EA5F98A1C63}" type="parTrans" cxnId="{2A2F6E42-CBBC-4CA7-9967-9EAB90117F5F}">
      <dgm:prSet/>
      <dgm:spPr/>
      <dgm:t>
        <a:bodyPr/>
        <a:lstStyle/>
        <a:p>
          <a:endParaRPr lang="en-US"/>
        </a:p>
      </dgm:t>
    </dgm:pt>
    <dgm:pt modelId="{EAC42D71-E322-436D-BABC-E4DAA7B21663}" type="sibTrans" cxnId="{2A2F6E42-CBBC-4CA7-9967-9EAB90117F5F}">
      <dgm:prSet/>
      <dgm:spPr/>
      <dgm:t>
        <a:bodyPr/>
        <a:lstStyle/>
        <a:p>
          <a:endParaRPr lang="en-US"/>
        </a:p>
      </dgm:t>
    </dgm:pt>
    <dgm:pt modelId="{3B8F4372-AD92-4C37-A387-4A287A3AEE07}">
      <dgm:prSet/>
      <dgm:spPr/>
      <dgm:t>
        <a:bodyPr/>
        <a:lstStyle/>
        <a:p>
          <a:pPr>
            <a:lnSpc>
              <a:spcPct val="100000"/>
            </a:lnSpc>
          </a:pPr>
          <a:r>
            <a:rPr lang="es-ES_tradnl"/>
            <a:t>Provee ayudas viduales (tooltips, popups,…), íconos y contexto.</a:t>
          </a:r>
          <a:endParaRPr lang="en-US"/>
        </a:p>
      </dgm:t>
    </dgm:pt>
    <dgm:pt modelId="{ECF6F297-8573-4755-9FB2-ABA480CF652A}" type="parTrans" cxnId="{E89FD8D4-8F4D-4449-BE56-F762C415B195}">
      <dgm:prSet/>
      <dgm:spPr/>
      <dgm:t>
        <a:bodyPr/>
        <a:lstStyle/>
        <a:p>
          <a:endParaRPr lang="en-US"/>
        </a:p>
      </dgm:t>
    </dgm:pt>
    <dgm:pt modelId="{6D000A35-A4D1-4CB7-9CCF-D8ACF1659FA7}" type="sibTrans" cxnId="{E89FD8D4-8F4D-4449-BE56-F762C415B195}">
      <dgm:prSet/>
      <dgm:spPr/>
      <dgm:t>
        <a:bodyPr/>
        <a:lstStyle/>
        <a:p>
          <a:endParaRPr lang="en-US"/>
        </a:p>
      </dgm:t>
    </dgm:pt>
    <dgm:pt modelId="{655D56B8-D9FA-4F74-A242-57464450DB6A}" type="pres">
      <dgm:prSet presAssocID="{62EAC724-77D1-4468-9C1F-BA9753EED014}" presName="root" presStyleCnt="0">
        <dgm:presLayoutVars>
          <dgm:dir/>
          <dgm:resizeHandles val="exact"/>
        </dgm:presLayoutVars>
      </dgm:prSet>
      <dgm:spPr/>
    </dgm:pt>
    <dgm:pt modelId="{08F03E6F-D4F0-4856-9F29-E97D81E12721}" type="pres">
      <dgm:prSet presAssocID="{3E5BC6CE-3204-4338-BB0D-C432F39686AE}" presName="compNode" presStyleCnt="0"/>
      <dgm:spPr/>
    </dgm:pt>
    <dgm:pt modelId="{55470992-0211-4366-98C1-F3E689ED2051}" type="pres">
      <dgm:prSet presAssocID="{3E5BC6CE-3204-4338-BB0D-C432F39686AE}" presName="bgRect" presStyleLbl="bgShp" presStyleIdx="0" presStyleCnt="4"/>
      <dgm:spPr/>
    </dgm:pt>
    <dgm:pt modelId="{A273F65B-2040-4224-9B6F-839E3AFE867E}" type="pres">
      <dgm:prSet presAssocID="{3E5BC6CE-3204-4338-BB0D-C432F39686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onómetro"/>
        </a:ext>
      </dgm:extLst>
    </dgm:pt>
    <dgm:pt modelId="{E55BDB10-01C8-4C71-ACA5-6FCA1C206178}" type="pres">
      <dgm:prSet presAssocID="{3E5BC6CE-3204-4338-BB0D-C432F39686AE}" presName="spaceRect" presStyleCnt="0"/>
      <dgm:spPr/>
    </dgm:pt>
    <dgm:pt modelId="{4614B43E-7583-4DF2-91B5-3B130BA765D5}" type="pres">
      <dgm:prSet presAssocID="{3E5BC6CE-3204-4338-BB0D-C432F39686AE}" presName="parTx" presStyleLbl="revTx" presStyleIdx="0" presStyleCnt="4">
        <dgm:presLayoutVars>
          <dgm:chMax val="0"/>
          <dgm:chPref val="0"/>
        </dgm:presLayoutVars>
      </dgm:prSet>
      <dgm:spPr/>
    </dgm:pt>
    <dgm:pt modelId="{D8CCD14A-0E1D-4183-8135-899C6B67B3FB}" type="pres">
      <dgm:prSet presAssocID="{1311BE80-0F24-4737-8E8A-3FCDCDA8A037}" presName="sibTrans" presStyleCnt="0"/>
      <dgm:spPr/>
    </dgm:pt>
    <dgm:pt modelId="{56230927-3457-4CE7-854E-6AF9F3F324FC}" type="pres">
      <dgm:prSet presAssocID="{49B461CE-C19A-4D2D-A16E-1FA5345A950F}" presName="compNode" presStyleCnt="0"/>
      <dgm:spPr/>
    </dgm:pt>
    <dgm:pt modelId="{3AAC8B79-3372-4B49-B51D-E7628007D8A3}" type="pres">
      <dgm:prSet presAssocID="{49B461CE-C19A-4D2D-A16E-1FA5345A950F}" presName="bgRect" presStyleLbl="bgShp" presStyleIdx="1" presStyleCnt="4"/>
      <dgm:spPr/>
    </dgm:pt>
    <dgm:pt modelId="{85C39178-4817-493C-8B3F-4D25D9413531}" type="pres">
      <dgm:prSet presAssocID="{49B461CE-C19A-4D2D-A16E-1FA5345A95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ápiz"/>
        </a:ext>
      </dgm:extLst>
    </dgm:pt>
    <dgm:pt modelId="{1598E392-CB39-4370-A5FF-9512C04910C5}" type="pres">
      <dgm:prSet presAssocID="{49B461CE-C19A-4D2D-A16E-1FA5345A950F}" presName="spaceRect" presStyleCnt="0"/>
      <dgm:spPr/>
    </dgm:pt>
    <dgm:pt modelId="{FD285AA4-8F68-4994-B16C-257313F52E92}" type="pres">
      <dgm:prSet presAssocID="{49B461CE-C19A-4D2D-A16E-1FA5345A950F}" presName="parTx" presStyleLbl="revTx" presStyleIdx="1" presStyleCnt="4">
        <dgm:presLayoutVars>
          <dgm:chMax val="0"/>
          <dgm:chPref val="0"/>
        </dgm:presLayoutVars>
      </dgm:prSet>
      <dgm:spPr/>
    </dgm:pt>
    <dgm:pt modelId="{31A7D36C-7151-4485-B882-37C4DC9F6B7B}" type="pres">
      <dgm:prSet presAssocID="{948EAA78-56B4-41FD-9F2E-A05DA23100B4}" presName="sibTrans" presStyleCnt="0"/>
      <dgm:spPr/>
    </dgm:pt>
    <dgm:pt modelId="{3FF25B5D-8891-407F-894A-B0A3C13EEDC8}" type="pres">
      <dgm:prSet presAssocID="{FB7CFFA4-2767-457D-8652-97CB1E544C19}" presName="compNode" presStyleCnt="0"/>
      <dgm:spPr/>
    </dgm:pt>
    <dgm:pt modelId="{1016BD44-516A-4EC4-86D9-956E7C487810}" type="pres">
      <dgm:prSet presAssocID="{FB7CFFA4-2767-457D-8652-97CB1E544C19}" presName="bgRect" presStyleLbl="bgShp" presStyleIdx="2" presStyleCnt="4"/>
      <dgm:spPr/>
    </dgm:pt>
    <dgm:pt modelId="{7D62E4D2-CF7A-433F-86BE-88505CE94172}" type="pres">
      <dgm:prSet presAssocID="{FB7CFFA4-2767-457D-8652-97CB1E544C1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usic Notes"/>
        </a:ext>
      </dgm:extLst>
    </dgm:pt>
    <dgm:pt modelId="{1113EAB6-A8A7-43A9-9C39-8B5494E18DE9}" type="pres">
      <dgm:prSet presAssocID="{FB7CFFA4-2767-457D-8652-97CB1E544C19}" presName="spaceRect" presStyleCnt="0"/>
      <dgm:spPr/>
    </dgm:pt>
    <dgm:pt modelId="{6C6DB97D-40F6-4705-8981-E2F1173F2C7A}" type="pres">
      <dgm:prSet presAssocID="{FB7CFFA4-2767-457D-8652-97CB1E544C19}" presName="parTx" presStyleLbl="revTx" presStyleIdx="2" presStyleCnt="4">
        <dgm:presLayoutVars>
          <dgm:chMax val="0"/>
          <dgm:chPref val="0"/>
        </dgm:presLayoutVars>
      </dgm:prSet>
      <dgm:spPr/>
    </dgm:pt>
    <dgm:pt modelId="{59205545-9925-46A4-8304-F1748CA6C5EB}" type="pres">
      <dgm:prSet presAssocID="{EAC42D71-E322-436D-BABC-E4DAA7B21663}" presName="sibTrans" presStyleCnt="0"/>
      <dgm:spPr/>
    </dgm:pt>
    <dgm:pt modelId="{4B4DF5F7-1DC7-4BCF-93CD-899741734FA6}" type="pres">
      <dgm:prSet presAssocID="{3B8F4372-AD92-4C37-A387-4A287A3AEE07}" presName="compNode" presStyleCnt="0"/>
      <dgm:spPr/>
    </dgm:pt>
    <dgm:pt modelId="{C0DBCC69-5398-45D0-8A99-78A11AC65141}" type="pres">
      <dgm:prSet presAssocID="{3B8F4372-AD92-4C37-A387-4A287A3AEE07}" presName="bgRect" presStyleLbl="bgShp" presStyleIdx="3" presStyleCnt="4"/>
      <dgm:spPr/>
    </dgm:pt>
    <dgm:pt modelId="{0C426848-ACA1-4AC2-ABA2-50E6C2A52499}" type="pres">
      <dgm:prSet presAssocID="{3B8F4372-AD92-4C37-A387-4A287A3AEE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each umbrella"/>
        </a:ext>
      </dgm:extLst>
    </dgm:pt>
    <dgm:pt modelId="{A5EFA440-11B0-4C4E-8677-04CC23504D9D}" type="pres">
      <dgm:prSet presAssocID="{3B8F4372-AD92-4C37-A387-4A287A3AEE07}" presName="spaceRect" presStyleCnt="0"/>
      <dgm:spPr/>
    </dgm:pt>
    <dgm:pt modelId="{C279321D-7219-4C48-8B94-6C4CE90261F6}" type="pres">
      <dgm:prSet presAssocID="{3B8F4372-AD92-4C37-A387-4A287A3AEE07}" presName="parTx" presStyleLbl="revTx" presStyleIdx="3" presStyleCnt="4">
        <dgm:presLayoutVars>
          <dgm:chMax val="0"/>
          <dgm:chPref val="0"/>
        </dgm:presLayoutVars>
      </dgm:prSet>
      <dgm:spPr/>
    </dgm:pt>
  </dgm:ptLst>
  <dgm:cxnLst>
    <dgm:cxn modelId="{4567661D-C53A-4471-BBC1-12D4BA6D3BA0}" type="presOf" srcId="{FB7CFFA4-2767-457D-8652-97CB1E544C19}" destId="{6C6DB97D-40F6-4705-8981-E2F1173F2C7A}" srcOrd="0" destOrd="0" presId="urn:microsoft.com/office/officeart/2018/2/layout/IconVerticalSolidList"/>
    <dgm:cxn modelId="{7D7B062A-9F38-41AE-8127-B8838F4B65B7}" type="presOf" srcId="{62EAC724-77D1-4468-9C1F-BA9753EED014}" destId="{655D56B8-D9FA-4F74-A242-57464450DB6A}" srcOrd="0" destOrd="0" presId="urn:microsoft.com/office/officeart/2018/2/layout/IconVerticalSolidList"/>
    <dgm:cxn modelId="{2A2F6E42-CBBC-4CA7-9967-9EAB90117F5F}" srcId="{62EAC724-77D1-4468-9C1F-BA9753EED014}" destId="{FB7CFFA4-2767-457D-8652-97CB1E544C19}" srcOrd="2" destOrd="0" parTransId="{8015D383-5C7F-4C01-9D31-3EA5F98A1C63}" sibTransId="{EAC42D71-E322-436D-BABC-E4DAA7B21663}"/>
    <dgm:cxn modelId="{53C6F542-85B9-4FD9-A181-9DE5501FF1F2}" srcId="{62EAC724-77D1-4468-9C1F-BA9753EED014}" destId="{49B461CE-C19A-4D2D-A16E-1FA5345A950F}" srcOrd="1" destOrd="0" parTransId="{FCBBF523-26E8-425D-BB7D-020EBEF8DB2D}" sibTransId="{948EAA78-56B4-41FD-9F2E-A05DA23100B4}"/>
    <dgm:cxn modelId="{164AF558-FF1E-4337-9512-C68A704C1CC5}" type="presOf" srcId="{3B8F4372-AD92-4C37-A387-4A287A3AEE07}" destId="{C279321D-7219-4C48-8B94-6C4CE90261F6}" srcOrd="0" destOrd="0" presId="urn:microsoft.com/office/officeart/2018/2/layout/IconVerticalSolidList"/>
    <dgm:cxn modelId="{213F066A-2665-4473-B20B-A702E29736FF}" type="presOf" srcId="{3E5BC6CE-3204-4338-BB0D-C432F39686AE}" destId="{4614B43E-7583-4DF2-91B5-3B130BA765D5}" srcOrd="0" destOrd="0" presId="urn:microsoft.com/office/officeart/2018/2/layout/IconVerticalSolidList"/>
    <dgm:cxn modelId="{BF3696C0-33ED-4970-AEBA-BF2A25FA6912}" type="presOf" srcId="{49B461CE-C19A-4D2D-A16E-1FA5345A950F}" destId="{FD285AA4-8F68-4994-B16C-257313F52E92}" srcOrd="0" destOrd="0" presId="urn:microsoft.com/office/officeart/2018/2/layout/IconVerticalSolidList"/>
    <dgm:cxn modelId="{E89FD8D4-8F4D-4449-BE56-F762C415B195}" srcId="{62EAC724-77D1-4468-9C1F-BA9753EED014}" destId="{3B8F4372-AD92-4C37-A387-4A287A3AEE07}" srcOrd="3" destOrd="0" parTransId="{ECF6F297-8573-4755-9FB2-ABA480CF652A}" sibTransId="{6D000A35-A4D1-4CB7-9CCF-D8ACF1659FA7}"/>
    <dgm:cxn modelId="{7FF606FC-335B-45B3-977E-EC3E2A8E0F93}" srcId="{62EAC724-77D1-4468-9C1F-BA9753EED014}" destId="{3E5BC6CE-3204-4338-BB0D-C432F39686AE}" srcOrd="0" destOrd="0" parTransId="{26C935C4-EEC9-49E2-882D-55519DDF83A3}" sibTransId="{1311BE80-0F24-4737-8E8A-3FCDCDA8A037}"/>
    <dgm:cxn modelId="{F6A5387A-365D-4E7B-B39B-19371F916E49}" type="presParOf" srcId="{655D56B8-D9FA-4F74-A242-57464450DB6A}" destId="{08F03E6F-D4F0-4856-9F29-E97D81E12721}" srcOrd="0" destOrd="0" presId="urn:microsoft.com/office/officeart/2018/2/layout/IconVerticalSolidList"/>
    <dgm:cxn modelId="{A422AA0E-BB08-4A0E-B961-2EF746B692A7}" type="presParOf" srcId="{08F03E6F-D4F0-4856-9F29-E97D81E12721}" destId="{55470992-0211-4366-98C1-F3E689ED2051}" srcOrd="0" destOrd="0" presId="urn:microsoft.com/office/officeart/2018/2/layout/IconVerticalSolidList"/>
    <dgm:cxn modelId="{31647F4A-33E2-436D-86BB-5C307BC917FF}" type="presParOf" srcId="{08F03E6F-D4F0-4856-9F29-E97D81E12721}" destId="{A273F65B-2040-4224-9B6F-839E3AFE867E}" srcOrd="1" destOrd="0" presId="urn:microsoft.com/office/officeart/2018/2/layout/IconVerticalSolidList"/>
    <dgm:cxn modelId="{B489D4E5-95F1-44E5-A8EA-10A4F8122E20}" type="presParOf" srcId="{08F03E6F-D4F0-4856-9F29-E97D81E12721}" destId="{E55BDB10-01C8-4C71-ACA5-6FCA1C206178}" srcOrd="2" destOrd="0" presId="urn:microsoft.com/office/officeart/2018/2/layout/IconVerticalSolidList"/>
    <dgm:cxn modelId="{DEF4D308-0902-4CF3-9D01-CE6AE61ADB8F}" type="presParOf" srcId="{08F03E6F-D4F0-4856-9F29-E97D81E12721}" destId="{4614B43E-7583-4DF2-91B5-3B130BA765D5}" srcOrd="3" destOrd="0" presId="urn:microsoft.com/office/officeart/2018/2/layout/IconVerticalSolidList"/>
    <dgm:cxn modelId="{22F80C92-F090-4812-AB14-48B0DB5BB021}" type="presParOf" srcId="{655D56B8-D9FA-4F74-A242-57464450DB6A}" destId="{D8CCD14A-0E1D-4183-8135-899C6B67B3FB}" srcOrd="1" destOrd="0" presId="urn:microsoft.com/office/officeart/2018/2/layout/IconVerticalSolidList"/>
    <dgm:cxn modelId="{AC4472CA-0C72-43D4-88C7-C7D3A78FBFC5}" type="presParOf" srcId="{655D56B8-D9FA-4F74-A242-57464450DB6A}" destId="{56230927-3457-4CE7-854E-6AF9F3F324FC}" srcOrd="2" destOrd="0" presId="urn:microsoft.com/office/officeart/2018/2/layout/IconVerticalSolidList"/>
    <dgm:cxn modelId="{27E06354-8AD5-4B35-8F6B-5DF22C4A00DD}" type="presParOf" srcId="{56230927-3457-4CE7-854E-6AF9F3F324FC}" destId="{3AAC8B79-3372-4B49-B51D-E7628007D8A3}" srcOrd="0" destOrd="0" presId="urn:microsoft.com/office/officeart/2018/2/layout/IconVerticalSolidList"/>
    <dgm:cxn modelId="{71B6316A-35BC-4518-98A8-45B81309591B}" type="presParOf" srcId="{56230927-3457-4CE7-854E-6AF9F3F324FC}" destId="{85C39178-4817-493C-8B3F-4D25D9413531}" srcOrd="1" destOrd="0" presId="urn:microsoft.com/office/officeart/2018/2/layout/IconVerticalSolidList"/>
    <dgm:cxn modelId="{5EFAB560-9DC9-4C76-8BFA-558ED3C475F1}" type="presParOf" srcId="{56230927-3457-4CE7-854E-6AF9F3F324FC}" destId="{1598E392-CB39-4370-A5FF-9512C04910C5}" srcOrd="2" destOrd="0" presId="urn:microsoft.com/office/officeart/2018/2/layout/IconVerticalSolidList"/>
    <dgm:cxn modelId="{A34086C9-84F5-45DB-A6EC-67C5FD94135A}" type="presParOf" srcId="{56230927-3457-4CE7-854E-6AF9F3F324FC}" destId="{FD285AA4-8F68-4994-B16C-257313F52E92}" srcOrd="3" destOrd="0" presId="urn:microsoft.com/office/officeart/2018/2/layout/IconVerticalSolidList"/>
    <dgm:cxn modelId="{6F2C62D2-AE71-430A-97F6-D240F9F6A00E}" type="presParOf" srcId="{655D56B8-D9FA-4F74-A242-57464450DB6A}" destId="{31A7D36C-7151-4485-B882-37C4DC9F6B7B}" srcOrd="3" destOrd="0" presId="urn:microsoft.com/office/officeart/2018/2/layout/IconVerticalSolidList"/>
    <dgm:cxn modelId="{A6192530-4649-4210-AE43-E80CE77DB473}" type="presParOf" srcId="{655D56B8-D9FA-4F74-A242-57464450DB6A}" destId="{3FF25B5D-8891-407F-894A-B0A3C13EEDC8}" srcOrd="4" destOrd="0" presId="urn:microsoft.com/office/officeart/2018/2/layout/IconVerticalSolidList"/>
    <dgm:cxn modelId="{36774454-9734-4269-9A69-C64FEDF14459}" type="presParOf" srcId="{3FF25B5D-8891-407F-894A-B0A3C13EEDC8}" destId="{1016BD44-516A-4EC4-86D9-956E7C487810}" srcOrd="0" destOrd="0" presId="urn:microsoft.com/office/officeart/2018/2/layout/IconVerticalSolidList"/>
    <dgm:cxn modelId="{82DB9AC2-EE4E-415E-83E3-591DBF3C2A16}" type="presParOf" srcId="{3FF25B5D-8891-407F-894A-B0A3C13EEDC8}" destId="{7D62E4D2-CF7A-433F-86BE-88505CE94172}" srcOrd="1" destOrd="0" presId="urn:microsoft.com/office/officeart/2018/2/layout/IconVerticalSolidList"/>
    <dgm:cxn modelId="{BB0B6DA5-EAF9-43F4-826A-93077B87289F}" type="presParOf" srcId="{3FF25B5D-8891-407F-894A-B0A3C13EEDC8}" destId="{1113EAB6-A8A7-43A9-9C39-8B5494E18DE9}" srcOrd="2" destOrd="0" presId="urn:microsoft.com/office/officeart/2018/2/layout/IconVerticalSolidList"/>
    <dgm:cxn modelId="{C14F4F21-F748-477F-9D5E-BDB9EADEB210}" type="presParOf" srcId="{3FF25B5D-8891-407F-894A-B0A3C13EEDC8}" destId="{6C6DB97D-40F6-4705-8981-E2F1173F2C7A}" srcOrd="3" destOrd="0" presId="urn:microsoft.com/office/officeart/2018/2/layout/IconVerticalSolidList"/>
    <dgm:cxn modelId="{99A8A2C5-6CB1-4A8A-AA7F-78101B95466F}" type="presParOf" srcId="{655D56B8-D9FA-4F74-A242-57464450DB6A}" destId="{59205545-9925-46A4-8304-F1748CA6C5EB}" srcOrd="5" destOrd="0" presId="urn:microsoft.com/office/officeart/2018/2/layout/IconVerticalSolidList"/>
    <dgm:cxn modelId="{970C042D-179F-477F-9086-16E99C203CCF}" type="presParOf" srcId="{655D56B8-D9FA-4F74-A242-57464450DB6A}" destId="{4B4DF5F7-1DC7-4BCF-93CD-899741734FA6}" srcOrd="6" destOrd="0" presId="urn:microsoft.com/office/officeart/2018/2/layout/IconVerticalSolidList"/>
    <dgm:cxn modelId="{074928B8-EBD2-4D82-A6CB-1E0C79D89878}" type="presParOf" srcId="{4B4DF5F7-1DC7-4BCF-93CD-899741734FA6}" destId="{C0DBCC69-5398-45D0-8A99-78A11AC65141}" srcOrd="0" destOrd="0" presId="urn:microsoft.com/office/officeart/2018/2/layout/IconVerticalSolidList"/>
    <dgm:cxn modelId="{6FE9CF5D-6F0B-47DB-BCE9-798D1D7E3507}" type="presParOf" srcId="{4B4DF5F7-1DC7-4BCF-93CD-899741734FA6}" destId="{0C426848-ACA1-4AC2-ABA2-50E6C2A52499}" srcOrd="1" destOrd="0" presId="urn:microsoft.com/office/officeart/2018/2/layout/IconVerticalSolidList"/>
    <dgm:cxn modelId="{FD72398F-1042-4649-90CB-D235372C6FE7}" type="presParOf" srcId="{4B4DF5F7-1DC7-4BCF-93CD-899741734FA6}" destId="{A5EFA440-11B0-4C4E-8677-04CC23504D9D}" srcOrd="2" destOrd="0" presId="urn:microsoft.com/office/officeart/2018/2/layout/IconVerticalSolidList"/>
    <dgm:cxn modelId="{BAEF7DEC-1916-4083-B84A-7B0003E2AFCF}" type="presParOf" srcId="{4B4DF5F7-1DC7-4BCF-93CD-899741734FA6}" destId="{C279321D-7219-4C48-8B94-6C4CE90261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71135-93B8-574D-B932-887310435ACB}">
      <dsp:nvSpPr>
        <dsp:cNvPr id="0" name=""/>
        <dsp:cNvSpPr/>
      </dsp:nvSpPr>
      <dsp:spPr>
        <a:xfrm>
          <a:off x="0" y="0"/>
          <a:ext cx="6830424" cy="7064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Definir el problema</a:t>
          </a:r>
        </a:p>
      </dsp:txBody>
      <dsp:txXfrm>
        <a:off x="20692" y="20692"/>
        <a:ext cx="6008377" cy="665098"/>
      </dsp:txXfrm>
    </dsp:sp>
    <dsp:sp modelId="{D386F3B2-7843-A745-8E28-E722524D6692}">
      <dsp:nvSpPr>
        <dsp:cNvPr id="0" name=""/>
        <dsp:cNvSpPr/>
      </dsp:nvSpPr>
      <dsp:spPr>
        <a:xfrm>
          <a:off x="572048" y="834934"/>
          <a:ext cx="6830424" cy="7064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Construir un modelo</a:t>
          </a:r>
        </a:p>
      </dsp:txBody>
      <dsp:txXfrm>
        <a:off x="592740" y="855626"/>
        <a:ext cx="5757778" cy="665098"/>
      </dsp:txXfrm>
    </dsp:sp>
    <dsp:sp modelId="{F6C16D5D-96A4-D146-B83C-ECDBBAF6F6E7}">
      <dsp:nvSpPr>
        <dsp:cNvPr id="0" name=""/>
        <dsp:cNvSpPr/>
      </dsp:nvSpPr>
      <dsp:spPr>
        <a:xfrm>
          <a:off x="1135558" y="1669868"/>
          <a:ext cx="6830424" cy="7064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Identificar y evaluar soluciones posibles</a:t>
          </a:r>
        </a:p>
      </dsp:txBody>
      <dsp:txXfrm>
        <a:off x="1156250" y="1690560"/>
        <a:ext cx="5766316" cy="665098"/>
      </dsp:txXfrm>
    </dsp:sp>
    <dsp:sp modelId="{9670B33D-1E3C-4343-AABF-9A7EED15486E}">
      <dsp:nvSpPr>
        <dsp:cNvPr id="0" name=""/>
        <dsp:cNvSpPr/>
      </dsp:nvSpPr>
      <dsp:spPr>
        <a:xfrm>
          <a:off x="1707606" y="2504802"/>
          <a:ext cx="6830424" cy="7064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Comparar, escoger y recomendar una solución potencial del problema</a:t>
          </a:r>
        </a:p>
      </dsp:txBody>
      <dsp:txXfrm>
        <a:off x="1728298" y="2525494"/>
        <a:ext cx="5757778" cy="665098"/>
      </dsp:txXfrm>
    </dsp:sp>
    <dsp:sp modelId="{965C6F8A-2CE7-494C-B453-0F3C17FA22C4}">
      <dsp:nvSpPr>
        <dsp:cNvPr id="0" name=""/>
        <dsp:cNvSpPr/>
      </dsp:nvSpPr>
      <dsp:spPr>
        <a:xfrm>
          <a:off x="6371211" y="541101"/>
          <a:ext cx="459213" cy="459213"/>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a:p>
      </dsp:txBody>
      <dsp:txXfrm>
        <a:off x="6474534" y="541101"/>
        <a:ext cx="252567" cy="345558"/>
      </dsp:txXfrm>
    </dsp:sp>
    <dsp:sp modelId="{9ABDC92F-C696-734D-B264-2D26DF6113A5}">
      <dsp:nvSpPr>
        <dsp:cNvPr id="0" name=""/>
        <dsp:cNvSpPr/>
      </dsp:nvSpPr>
      <dsp:spPr>
        <a:xfrm>
          <a:off x="6943259" y="1376035"/>
          <a:ext cx="459213" cy="459213"/>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a:p>
      </dsp:txBody>
      <dsp:txXfrm>
        <a:off x="7046582" y="1376035"/>
        <a:ext cx="252567" cy="345558"/>
      </dsp:txXfrm>
    </dsp:sp>
    <dsp:sp modelId="{9A2AC689-8C0F-B749-A034-0DEF4C9F6A03}">
      <dsp:nvSpPr>
        <dsp:cNvPr id="0" name=""/>
        <dsp:cNvSpPr/>
      </dsp:nvSpPr>
      <dsp:spPr>
        <a:xfrm>
          <a:off x="7506769" y="2210969"/>
          <a:ext cx="459213" cy="459213"/>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a:p>
      </dsp:txBody>
      <dsp:txXfrm>
        <a:off x="7610092" y="2210969"/>
        <a:ext cx="252567" cy="345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C33D0-EB3E-6543-9E90-71E7F052D89D}">
      <dsp:nvSpPr>
        <dsp:cNvPr id="0" name=""/>
        <dsp:cNvSpPr/>
      </dsp:nvSpPr>
      <dsp:spPr>
        <a:xfrm>
          <a:off x="2633" y="469205"/>
          <a:ext cx="2088869" cy="125332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dirty="0"/>
            <a:t>Presentación visual de indicadores claves de desempeño</a:t>
          </a:r>
          <a:endParaRPr lang="en-US" sz="1600" kern="1200" dirty="0"/>
        </a:p>
      </dsp:txBody>
      <dsp:txXfrm>
        <a:off x="2633" y="469205"/>
        <a:ext cx="2088869" cy="1253321"/>
      </dsp:txXfrm>
    </dsp:sp>
    <dsp:sp modelId="{673BEE94-D2BE-E040-B9E8-23377AD85B7C}">
      <dsp:nvSpPr>
        <dsp:cNvPr id="0" name=""/>
        <dsp:cNvSpPr/>
      </dsp:nvSpPr>
      <dsp:spPr>
        <a:xfrm>
          <a:off x="2300389" y="469205"/>
          <a:ext cx="2088869" cy="125332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Consolida reportes en un solo lugar y de rápido consumo</a:t>
          </a:r>
          <a:endParaRPr lang="en-US" sz="1600" kern="1200"/>
        </a:p>
      </dsp:txBody>
      <dsp:txXfrm>
        <a:off x="2300389" y="469205"/>
        <a:ext cx="2088869" cy="1253321"/>
      </dsp:txXfrm>
    </dsp:sp>
    <dsp:sp modelId="{B5488FB3-A138-FE46-9E4C-F24B65DCABD6}">
      <dsp:nvSpPr>
        <dsp:cNvPr id="0" name=""/>
        <dsp:cNvSpPr/>
      </dsp:nvSpPr>
      <dsp:spPr>
        <a:xfrm>
          <a:off x="4598145" y="469205"/>
          <a:ext cx="2088869" cy="1253321"/>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Se puede tener visibilidad total a diferentes niveles de detalle</a:t>
          </a:r>
          <a:endParaRPr lang="en-US" sz="1600" kern="1200"/>
        </a:p>
      </dsp:txBody>
      <dsp:txXfrm>
        <a:off x="4598145" y="469205"/>
        <a:ext cx="2088869" cy="1253321"/>
      </dsp:txXfrm>
    </dsp:sp>
    <dsp:sp modelId="{758E267B-5C35-1343-9DFA-1B01170E7076}">
      <dsp:nvSpPr>
        <dsp:cNvPr id="0" name=""/>
        <dsp:cNvSpPr/>
      </dsp:nvSpPr>
      <dsp:spPr>
        <a:xfrm>
          <a:off x="6895901" y="469205"/>
          <a:ext cx="2088869" cy="125332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Permite tomar decisiones rápidas más informadas</a:t>
          </a:r>
          <a:endParaRPr lang="en-US" sz="1600" kern="1200"/>
        </a:p>
      </dsp:txBody>
      <dsp:txXfrm>
        <a:off x="6895901" y="469205"/>
        <a:ext cx="2088869" cy="1253321"/>
      </dsp:txXfrm>
    </dsp:sp>
    <dsp:sp modelId="{334CFABF-16CC-B44F-BA89-5124443CB424}">
      <dsp:nvSpPr>
        <dsp:cNvPr id="0" name=""/>
        <dsp:cNvSpPr/>
      </dsp:nvSpPr>
      <dsp:spPr>
        <a:xfrm>
          <a:off x="1151511" y="1931413"/>
          <a:ext cx="2088869" cy="1253321"/>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Alinea estrategias y objetivos organizacionales</a:t>
          </a:r>
          <a:endParaRPr lang="en-US" sz="1600" kern="1200"/>
        </a:p>
      </dsp:txBody>
      <dsp:txXfrm>
        <a:off x="1151511" y="1931413"/>
        <a:ext cx="2088869" cy="1253321"/>
      </dsp:txXfrm>
    </dsp:sp>
    <dsp:sp modelId="{EE403C63-7721-344B-A299-00880C54D738}">
      <dsp:nvSpPr>
        <dsp:cNvPr id="0" name=""/>
        <dsp:cNvSpPr/>
      </dsp:nvSpPr>
      <dsp:spPr>
        <a:xfrm>
          <a:off x="3449267" y="1931413"/>
          <a:ext cx="2088869" cy="125332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Identificación rápida de anomalías o correlaciones</a:t>
          </a:r>
          <a:endParaRPr lang="en-US" sz="1600" kern="1200"/>
        </a:p>
      </dsp:txBody>
      <dsp:txXfrm>
        <a:off x="3449267" y="1931413"/>
        <a:ext cx="2088869" cy="1253321"/>
      </dsp:txXfrm>
    </dsp:sp>
    <dsp:sp modelId="{C7DE9CD5-6D3F-BF46-9C55-3F2EAA0E8FD9}">
      <dsp:nvSpPr>
        <dsp:cNvPr id="0" name=""/>
        <dsp:cNvSpPr/>
      </dsp:nvSpPr>
      <dsp:spPr>
        <a:xfrm>
          <a:off x="5747023" y="1931413"/>
          <a:ext cx="2088869" cy="125332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Identificación de tendencias</a:t>
          </a:r>
          <a:endParaRPr lang="en-US" sz="1600" kern="1200"/>
        </a:p>
      </dsp:txBody>
      <dsp:txXfrm>
        <a:off x="5747023" y="1931413"/>
        <a:ext cx="2088869" cy="1253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68B3B-9501-F148-8353-651225DC2668}">
      <dsp:nvSpPr>
        <dsp:cNvPr id="0" name=""/>
        <dsp:cNvSpPr/>
      </dsp:nvSpPr>
      <dsp:spPr>
        <a:xfrm>
          <a:off x="0" y="984401"/>
          <a:ext cx="2808563" cy="1685138"/>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_tradnl" sz="3300" kern="1200" dirty="0"/>
            <a:t>Define la audiencia correcta</a:t>
          </a:r>
          <a:endParaRPr lang="en-US" sz="3300" kern="1200" dirty="0"/>
        </a:p>
      </dsp:txBody>
      <dsp:txXfrm>
        <a:off x="0" y="984401"/>
        <a:ext cx="2808563" cy="1685138"/>
      </dsp:txXfrm>
    </dsp:sp>
    <dsp:sp modelId="{0A0E75B3-8D96-2445-A485-3115680EB0E8}">
      <dsp:nvSpPr>
        <dsp:cNvPr id="0" name=""/>
        <dsp:cNvSpPr/>
      </dsp:nvSpPr>
      <dsp:spPr>
        <a:xfrm>
          <a:off x="3089420" y="984401"/>
          <a:ext cx="2808563" cy="1685138"/>
        </a:xfrm>
        <a:prstGeom prst="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_tradnl" sz="3300" kern="1200"/>
            <a:t>Incluye los KPI correctos</a:t>
          </a:r>
          <a:endParaRPr lang="en-US" sz="3300" kern="1200"/>
        </a:p>
      </dsp:txBody>
      <dsp:txXfrm>
        <a:off x="3089420" y="984401"/>
        <a:ext cx="2808563" cy="1685138"/>
      </dsp:txXfrm>
    </dsp:sp>
    <dsp:sp modelId="{41E4549A-25FF-0D41-820E-5A1218EFEED6}">
      <dsp:nvSpPr>
        <dsp:cNvPr id="0" name=""/>
        <dsp:cNvSpPr/>
      </dsp:nvSpPr>
      <dsp:spPr>
        <a:xfrm>
          <a:off x="6178840" y="984401"/>
          <a:ext cx="2808563" cy="1685138"/>
        </a:xfrm>
        <a:prstGeom prst="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_tradnl" sz="3300" kern="1200"/>
            <a:t>Provee información precisa</a:t>
          </a:r>
          <a:endParaRPr lang="en-US" sz="3300" kern="1200"/>
        </a:p>
      </dsp:txBody>
      <dsp:txXfrm>
        <a:off x="6178840" y="984401"/>
        <a:ext cx="2808563" cy="1685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70992-0211-4366-98C1-F3E689ED2051}">
      <dsp:nvSpPr>
        <dsp:cNvPr id="0" name=""/>
        <dsp:cNvSpPr/>
      </dsp:nvSpPr>
      <dsp:spPr>
        <a:xfrm>
          <a:off x="0" y="1567"/>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73F65B-2040-4224-9B6F-839E3AFE867E}">
      <dsp:nvSpPr>
        <dsp:cNvPr id="0" name=""/>
        <dsp:cNvSpPr/>
      </dsp:nvSpPr>
      <dsp:spPr>
        <a:xfrm>
          <a:off x="240375" y="180359"/>
          <a:ext cx="437045" cy="437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4B43E-7583-4DF2-91B5-3B130BA765D5}">
      <dsp:nvSpPr>
        <dsp:cNvPr id="0" name=""/>
        <dsp:cNvSpPr/>
      </dsp:nvSpPr>
      <dsp:spPr>
        <a:xfrm>
          <a:off x="917796" y="1567"/>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889000">
            <a:lnSpc>
              <a:spcPct val="100000"/>
            </a:lnSpc>
            <a:spcBef>
              <a:spcPct val="0"/>
            </a:spcBef>
            <a:spcAft>
              <a:spcPct val="35000"/>
            </a:spcAft>
            <a:buNone/>
          </a:pPr>
          <a:r>
            <a:rPr lang="es-ES_tradnl" sz="2000" kern="1200"/>
            <a:t>Presenta los datos más importantes en solo 5 segundos</a:t>
          </a:r>
          <a:endParaRPr lang="en-US" sz="2000" kern="1200"/>
        </a:p>
      </dsp:txBody>
      <dsp:txXfrm>
        <a:off x="917796" y="1567"/>
        <a:ext cx="7997603" cy="794628"/>
      </dsp:txXfrm>
    </dsp:sp>
    <dsp:sp modelId="{3AAC8B79-3372-4B49-B51D-E7628007D8A3}">
      <dsp:nvSpPr>
        <dsp:cNvPr id="0" name=""/>
        <dsp:cNvSpPr/>
      </dsp:nvSpPr>
      <dsp:spPr>
        <a:xfrm>
          <a:off x="0" y="994853"/>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C39178-4817-493C-8B3F-4D25D9413531}">
      <dsp:nvSpPr>
        <dsp:cNvPr id="0" name=""/>
        <dsp:cNvSpPr/>
      </dsp:nvSpPr>
      <dsp:spPr>
        <a:xfrm>
          <a:off x="240375" y="1173645"/>
          <a:ext cx="437045" cy="4370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285AA4-8F68-4994-B16C-257313F52E92}">
      <dsp:nvSpPr>
        <dsp:cNvPr id="0" name=""/>
        <dsp:cNvSpPr/>
      </dsp:nvSpPr>
      <dsp:spPr>
        <a:xfrm>
          <a:off x="917796" y="994853"/>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889000">
            <a:lnSpc>
              <a:spcPct val="100000"/>
            </a:lnSpc>
            <a:spcBef>
              <a:spcPct val="0"/>
            </a:spcBef>
            <a:spcAft>
              <a:spcPct val="35000"/>
            </a:spcAft>
            <a:buNone/>
          </a:pPr>
          <a:r>
            <a:rPr lang="es-ES_tradnl" sz="2000" kern="1200"/>
            <a:t>Escoger tipo de letra fácil de leer y paleta de colores consistente y pensando en problemas de visualización</a:t>
          </a:r>
          <a:endParaRPr lang="en-US" sz="2000" kern="1200"/>
        </a:p>
      </dsp:txBody>
      <dsp:txXfrm>
        <a:off x="917796" y="994853"/>
        <a:ext cx="7997603" cy="794628"/>
      </dsp:txXfrm>
    </dsp:sp>
    <dsp:sp modelId="{1016BD44-516A-4EC4-86D9-956E7C487810}">
      <dsp:nvSpPr>
        <dsp:cNvPr id="0" name=""/>
        <dsp:cNvSpPr/>
      </dsp:nvSpPr>
      <dsp:spPr>
        <a:xfrm>
          <a:off x="0" y="1988139"/>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2E4D2-CF7A-433F-86BE-88505CE94172}">
      <dsp:nvSpPr>
        <dsp:cNvPr id="0" name=""/>
        <dsp:cNvSpPr/>
      </dsp:nvSpPr>
      <dsp:spPr>
        <a:xfrm>
          <a:off x="240375" y="2166931"/>
          <a:ext cx="437045" cy="4370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DB97D-40F6-4705-8981-E2F1173F2C7A}">
      <dsp:nvSpPr>
        <dsp:cNvPr id="0" name=""/>
        <dsp:cNvSpPr/>
      </dsp:nvSpPr>
      <dsp:spPr>
        <a:xfrm>
          <a:off x="917796" y="1988139"/>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889000">
            <a:lnSpc>
              <a:spcPct val="100000"/>
            </a:lnSpc>
            <a:spcBef>
              <a:spcPct val="0"/>
            </a:spcBef>
            <a:spcAft>
              <a:spcPct val="35000"/>
            </a:spcAft>
            <a:buNone/>
          </a:pPr>
          <a:r>
            <a:rPr lang="es-ES_tradnl" sz="2000" kern="1200"/>
            <a:t>Repetir colores, tipos de letras, tamaños y elementos de diseño</a:t>
          </a:r>
          <a:endParaRPr lang="en-US" sz="2000" kern="1200"/>
        </a:p>
      </dsp:txBody>
      <dsp:txXfrm>
        <a:off x="917796" y="1988139"/>
        <a:ext cx="7997603" cy="794628"/>
      </dsp:txXfrm>
    </dsp:sp>
    <dsp:sp modelId="{C0DBCC69-5398-45D0-8A99-78A11AC65141}">
      <dsp:nvSpPr>
        <dsp:cNvPr id="0" name=""/>
        <dsp:cNvSpPr/>
      </dsp:nvSpPr>
      <dsp:spPr>
        <a:xfrm>
          <a:off x="0" y="2981425"/>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426848-ACA1-4AC2-ABA2-50E6C2A52499}">
      <dsp:nvSpPr>
        <dsp:cNvPr id="0" name=""/>
        <dsp:cNvSpPr/>
      </dsp:nvSpPr>
      <dsp:spPr>
        <a:xfrm>
          <a:off x="240375" y="3160216"/>
          <a:ext cx="437045" cy="4370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79321D-7219-4C48-8B94-6C4CE90261F6}">
      <dsp:nvSpPr>
        <dsp:cNvPr id="0" name=""/>
        <dsp:cNvSpPr/>
      </dsp:nvSpPr>
      <dsp:spPr>
        <a:xfrm>
          <a:off x="917796" y="2981425"/>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889000">
            <a:lnSpc>
              <a:spcPct val="100000"/>
            </a:lnSpc>
            <a:spcBef>
              <a:spcPct val="0"/>
            </a:spcBef>
            <a:spcAft>
              <a:spcPct val="35000"/>
            </a:spcAft>
            <a:buNone/>
          </a:pPr>
          <a:r>
            <a:rPr lang="es-ES_tradnl" sz="2000" kern="1200"/>
            <a:t>Provee ayudas viduales (tooltips, popups,…), íconos y contexto.</a:t>
          </a:r>
          <a:endParaRPr lang="en-US" sz="2000" kern="1200"/>
        </a:p>
      </dsp:txBody>
      <dsp:txXfrm>
        <a:off x="917796" y="2981425"/>
        <a:ext cx="7997603" cy="79462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11/4/23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bernardmarr.com/img/KPI%20Indicators%20Template.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microstrategy.com/Strategy/media/downloads/training-events/microstrategy-world/2014-barcelona/MSTRWorldEU2014_T1_S3_Best_Practices_in_Data_Visualizations.pdf?ext=.pdf"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www.gartner.com/doc/reprints?id=1-254T1IQX&amp;ct=210202&amp;st=sb"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D81E1-D788-5048-855B-B2CCD03E4EE7}"/>
              </a:ext>
            </a:extLst>
          </p:cNvPr>
          <p:cNvSpPr>
            <a:spLocks noGrp="1"/>
          </p:cNvSpPr>
          <p:nvPr>
            <p:ph type="ctrTitle"/>
          </p:nvPr>
        </p:nvSpPr>
        <p:spPr/>
        <p:txBody>
          <a:bodyPr/>
          <a:lstStyle/>
          <a:p>
            <a:r>
              <a:rPr lang="es-MX" dirty="0"/>
              <a:t>Sistemas de ayuda a la decisión</a:t>
            </a:r>
          </a:p>
        </p:txBody>
      </p:sp>
      <p:sp>
        <p:nvSpPr>
          <p:cNvPr id="3" name="Subtítulo 2">
            <a:extLst>
              <a:ext uri="{FF2B5EF4-FFF2-40B4-BE49-F238E27FC236}">
                <a16:creationId xmlns:a16="http://schemas.microsoft.com/office/drawing/2014/main" id="{60429195-C8F7-7049-AB13-E4466A59FA87}"/>
              </a:ext>
            </a:extLst>
          </p:cNvPr>
          <p:cNvSpPr>
            <a:spLocks noGrp="1"/>
          </p:cNvSpPr>
          <p:nvPr>
            <p:ph type="subTitle" idx="1"/>
          </p:nvPr>
        </p:nvSpPr>
        <p:spPr/>
        <p:txBody>
          <a:bodyPr/>
          <a:lstStyle/>
          <a:p>
            <a:r>
              <a:rPr lang="es-MX" dirty="0"/>
              <a:t>Julio Waissman Vianova</a:t>
            </a:r>
          </a:p>
        </p:txBody>
      </p:sp>
    </p:spTree>
    <p:extLst>
      <p:ext uri="{BB962C8B-B14F-4D97-AF65-F5344CB8AC3E}">
        <p14:creationId xmlns:p14="http://schemas.microsoft.com/office/powerpoint/2010/main" val="3380367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9489EB-191F-8844-98B1-DCD3663ABE7B}"/>
              </a:ext>
            </a:extLst>
          </p:cNvPr>
          <p:cNvSpPr>
            <a:spLocks noGrp="1"/>
          </p:cNvSpPr>
          <p:nvPr>
            <p:ph type="title"/>
          </p:nvPr>
        </p:nvSpPr>
        <p:spPr/>
        <p:txBody>
          <a:bodyPr/>
          <a:lstStyle/>
          <a:p>
            <a:r>
              <a:rPr lang="es-MX" dirty="0"/>
              <a:t>Arquitectura de alto nivel</a:t>
            </a:r>
          </a:p>
        </p:txBody>
      </p:sp>
      <p:pic>
        <p:nvPicPr>
          <p:cNvPr id="5" name="Content Placeholder 3">
            <a:extLst>
              <a:ext uri="{FF2B5EF4-FFF2-40B4-BE49-F238E27FC236}">
                <a16:creationId xmlns:a16="http://schemas.microsoft.com/office/drawing/2014/main" id="{F5CD3E17-5FD1-D243-B613-9A823A7E42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9057" y="1520363"/>
            <a:ext cx="10410591" cy="4880437"/>
          </a:xfrm>
        </p:spPr>
      </p:pic>
    </p:spTree>
    <p:extLst>
      <p:ext uri="{BB962C8B-B14F-4D97-AF65-F5344CB8AC3E}">
        <p14:creationId xmlns:p14="http://schemas.microsoft.com/office/powerpoint/2010/main" val="1430840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FF222-CDEC-4F41-8169-396F40D4B29F}"/>
              </a:ext>
            </a:extLst>
          </p:cNvPr>
          <p:cNvSpPr>
            <a:spLocks noGrp="1"/>
          </p:cNvSpPr>
          <p:nvPr>
            <p:ph type="title"/>
          </p:nvPr>
        </p:nvSpPr>
        <p:spPr/>
        <p:txBody>
          <a:bodyPr/>
          <a:lstStyle/>
          <a:p>
            <a:r>
              <a:rPr lang="es-MX" dirty="0"/>
              <a:t>Arquitectura detallada</a:t>
            </a:r>
          </a:p>
        </p:txBody>
      </p:sp>
      <p:pic>
        <p:nvPicPr>
          <p:cNvPr id="4" name="Content Placeholder 3">
            <a:extLst>
              <a:ext uri="{FF2B5EF4-FFF2-40B4-BE49-F238E27FC236}">
                <a16:creationId xmlns:a16="http://schemas.microsoft.com/office/drawing/2014/main" id="{8C505029-BF43-8948-AB46-8BBBC202BE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4553" y="1372279"/>
            <a:ext cx="9404048" cy="5289778"/>
          </a:xfrm>
        </p:spPr>
      </p:pic>
    </p:spTree>
    <p:extLst>
      <p:ext uri="{BB962C8B-B14F-4D97-AF65-F5344CB8AC3E}">
        <p14:creationId xmlns:p14="http://schemas.microsoft.com/office/powerpoint/2010/main" val="415331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2D58A-E692-8232-82B7-8F656A5E3281}"/>
              </a:ext>
            </a:extLst>
          </p:cNvPr>
          <p:cNvSpPr>
            <a:spLocks noGrp="1"/>
          </p:cNvSpPr>
          <p:nvPr>
            <p:ph type="title"/>
          </p:nvPr>
        </p:nvSpPr>
        <p:spPr/>
        <p:txBody>
          <a:bodyPr/>
          <a:lstStyle/>
          <a:p>
            <a:r>
              <a:rPr lang="es-ES_tradnl" dirty="0"/>
              <a:t>Tecnologías de visualización</a:t>
            </a:r>
          </a:p>
        </p:txBody>
      </p:sp>
      <p:pic>
        <p:nvPicPr>
          <p:cNvPr id="4" name="Imagen 3">
            <a:extLst>
              <a:ext uri="{FF2B5EF4-FFF2-40B4-BE49-F238E27FC236}">
                <a16:creationId xmlns:a16="http://schemas.microsoft.com/office/drawing/2014/main" id="{3EC2C84E-84EF-74FB-5412-9153F0701E87}"/>
              </a:ext>
            </a:extLst>
          </p:cNvPr>
          <p:cNvPicPr>
            <a:picLocks noChangeAspect="1"/>
          </p:cNvPicPr>
          <p:nvPr/>
        </p:nvPicPr>
        <p:blipFill>
          <a:blip r:embed="rId2">
            <a:clrChange>
              <a:clrFrom>
                <a:srgbClr val="000000">
                  <a:alpha val="0"/>
                </a:srgbClr>
              </a:clrFrom>
              <a:clrTo>
                <a:srgbClr val="000000">
                  <a:alpha val="0"/>
                </a:srgbClr>
              </a:clrTo>
            </a:clrChange>
            <a:alphaModFix amt="70000"/>
          </a:blip>
          <a:stretch>
            <a:fillRect/>
          </a:stretch>
        </p:blipFill>
        <p:spPr>
          <a:xfrm>
            <a:off x="1590249" y="1748008"/>
            <a:ext cx="10370689" cy="4485882"/>
          </a:xfrm>
          <a:prstGeom prst="rect">
            <a:avLst/>
          </a:prstGeom>
        </p:spPr>
      </p:pic>
    </p:spTree>
    <p:extLst>
      <p:ext uri="{BB962C8B-B14F-4D97-AF65-F5344CB8AC3E}">
        <p14:creationId xmlns:p14="http://schemas.microsoft.com/office/powerpoint/2010/main" val="416970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9EC370F-6AB9-0840-969D-C8FA5A0737B6}"/>
              </a:ext>
            </a:extLst>
          </p:cNvPr>
          <p:cNvSpPr>
            <a:spLocks noGrp="1"/>
          </p:cNvSpPr>
          <p:nvPr>
            <p:ph type="title"/>
          </p:nvPr>
        </p:nvSpPr>
        <p:spPr>
          <a:xfrm>
            <a:off x="1794897" y="624110"/>
            <a:ext cx="9712998" cy="1280890"/>
          </a:xfrm>
        </p:spPr>
        <p:txBody>
          <a:bodyPr>
            <a:normAutofit/>
          </a:bodyPr>
          <a:lstStyle/>
          <a:p>
            <a:r>
              <a:rPr lang="es-ES_tradnl" dirty="0"/>
              <a:t>¿Para qué un tablero?</a:t>
            </a:r>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Marcador de contenido 2">
            <a:extLst>
              <a:ext uri="{FF2B5EF4-FFF2-40B4-BE49-F238E27FC236}">
                <a16:creationId xmlns:a16="http://schemas.microsoft.com/office/drawing/2014/main" id="{0D3AC716-91FB-43EC-9369-A0A59B300EF9}"/>
              </a:ext>
            </a:extLst>
          </p:cNvPr>
          <p:cNvGraphicFramePr>
            <a:graphicFrameLocks noGrp="1"/>
          </p:cNvGraphicFramePr>
          <p:nvPr>
            <p:ph idx="1"/>
            <p:extLst>
              <p:ext uri="{D42A27DB-BD31-4B8C-83A1-F6EECF244321}">
                <p14:modId xmlns:p14="http://schemas.microsoft.com/office/powerpoint/2010/main" val="174536445"/>
              </p:ext>
            </p:extLst>
          </p:nvPr>
        </p:nvGraphicFramePr>
        <p:xfrm>
          <a:off x="1794897" y="1498155"/>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adroTexto 2">
            <a:extLst>
              <a:ext uri="{FF2B5EF4-FFF2-40B4-BE49-F238E27FC236}">
                <a16:creationId xmlns:a16="http://schemas.microsoft.com/office/drawing/2014/main" id="{37453E4E-FF39-DBDC-E833-0D62D78B6E59}"/>
              </a:ext>
            </a:extLst>
          </p:cNvPr>
          <p:cNvSpPr txBox="1"/>
          <p:nvPr/>
        </p:nvSpPr>
        <p:spPr>
          <a:xfrm>
            <a:off x="2873241" y="5656809"/>
            <a:ext cx="6830716" cy="369332"/>
          </a:xfrm>
          <a:prstGeom prst="rect">
            <a:avLst/>
          </a:prstGeom>
          <a:noFill/>
        </p:spPr>
        <p:txBody>
          <a:bodyPr wrap="none" rtlCol="0">
            <a:spAutoFit/>
          </a:bodyPr>
          <a:lstStyle/>
          <a:p>
            <a:r>
              <a:rPr lang="es-ES_tradnl" dirty="0"/>
              <a:t>¿Qué pasó? 	¿Qué está pasando? 	¿Qué va a pasar?</a:t>
            </a:r>
          </a:p>
        </p:txBody>
      </p:sp>
    </p:spTree>
    <p:extLst>
      <p:ext uri="{BB962C8B-B14F-4D97-AF65-F5344CB8AC3E}">
        <p14:creationId xmlns:p14="http://schemas.microsoft.com/office/powerpoint/2010/main" val="1186299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15CF0DC-5A28-2604-240C-61526DE28E3B}"/>
              </a:ext>
            </a:extLst>
          </p:cNvPr>
          <p:cNvSpPr>
            <a:spLocks noGrp="1"/>
          </p:cNvSpPr>
          <p:nvPr>
            <p:ph type="title"/>
          </p:nvPr>
        </p:nvSpPr>
        <p:spPr>
          <a:xfrm>
            <a:off x="1794897" y="624110"/>
            <a:ext cx="9712998" cy="1280890"/>
          </a:xfrm>
        </p:spPr>
        <p:txBody>
          <a:bodyPr>
            <a:normAutofit/>
          </a:bodyPr>
          <a:lstStyle/>
          <a:p>
            <a:r>
              <a:rPr lang="es-ES_tradnl" dirty="0"/>
              <a:t>¿Qué es un tablero “accionable”?</a:t>
            </a:r>
          </a:p>
        </p:txBody>
      </p:sp>
      <p:sp>
        <p:nvSpPr>
          <p:cNvPr id="12" name="Rectangle 11">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Marcador de contenido 2">
            <a:extLst>
              <a:ext uri="{FF2B5EF4-FFF2-40B4-BE49-F238E27FC236}">
                <a16:creationId xmlns:a16="http://schemas.microsoft.com/office/drawing/2014/main" id="{941EFF32-EF07-B863-7651-D4BF80F14E3B}"/>
              </a:ext>
            </a:extLst>
          </p:cNvPr>
          <p:cNvGraphicFramePr>
            <a:graphicFrameLocks noGrp="1"/>
          </p:cNvGraphicFramePr>
          <p:nvPr>
            <p:ph idx="1"/>
            <p:extLst>
              <p:ext uri="{D42A27DB-BD31-4B8C-83A1-F6EECF244321}">
                <p14:modId xmlns:p14="http://schemas.microsoft.com/office/powerpoint/2010/main" val="245305380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700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B1A090-ACCF-7DB6-CC82-5B9D3F97A910}"/>
              </a:ext>
            </a:extLst>
          </p:cNvPr>
          <p:cNvSpPr>
            <a:spLocks noGrp="1"/>
          </p:cNvSpPr>
          <p:nvPr>
            <p:ph type="title"/>
          </p:nvPr>
        </p:nvSpPr>
        <p:spPr/>
        <p:txBody>
          <a:bodyPr/>
          <a:lstStyle/>
          <a:p>
            <a:r>
              <a:rPr lang="es-ES_tradnl" dirty="0"/>
              <a:t>Definir la audiencia</a:t>
            </a:r>
          </a:p>
        </p:txBody>
      </p:sp>
      <p:pic>
        <p:nvPicPr>
          <p:cNvPr id="4" name="Imagen 3">
            <a:extLst>
              <a:ext uri="{FF2B5EF4-FFF2-40B4-BE49-F238E27FC236}">
                <a16:creationId xmlns:a16="http://schemas.microsoft.com/office/drawing/2014/main" id="{5ADFEC34-0609-73A6-597C-ACCCD4B7E90C}"/>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1468084" y="2128118"/>
            <a:ext cx="9822004" cy="4640671"/>
          </a:xfrm>
          <a:prstGeom prst="rect">
            <a:avLst/>
          </a:prstGeom>
          <a:ln w="38100">
            <a:solidFill>
              <a:schemeClr val="accent1"/>
            </a:solidFill>
          </a:ln>
        </p:spPr>
      </p:pic>
    </p:spTree>
    <p:extLst>
      <p:ext uri="{BB962C8B-B14F-4D97-AF65-F5344CB8AC3E}">
        <p14:creationId xmlns:p14="http://schemas.microsoft.com/office/powerpoint/2010/main" val="972778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14DADB-AC0C-3D42-8903-0CE8DFDB5C00}"/>
              </a:ext>
            </a:extLst>
          </p:cNvPr>
          <p:cNvSpPr>
            <a:spLocks noGrp="1"/>
          </p:cNvSpPr>
          <p:nvPr>
            <p:ph type="title"/>
          </p:nvPr>
        </p:nvSpPr>
        <p:spPr/>
        <p:txBody>
          <a:bodyPr/>
          <a:lstStyle/>
          <a:p>
            <a:r>
              <a:rPr lang="es-MX" dirty="0"/>
              <a:t>Típos de tableros</a:t>
            </a:r>
          </a:p>
        </p:txBody>
      </p:sp>
      <p:pic>
        <p:nvPicPr>
          <p:cNvPr id="6" name="Imagen 5">
            <a:extLst>
              <a:ext uri="{FF2B5EF4-FFF2-40B4-BE49-F238E27FC236}">
                <a16:creationId xmlns:a16="http://schemas.microsoft.com/office/drawing/2014/main" id="{FB8A3938-D75A-4DFD-8FBB-06D7C4DC0045}"/>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695318" y="1572322"/>
            <a:ext cx="11220457" cy="5062654"/>
          </a:xfrm>
          <a:prstGeom prst="rect">
            <a:avLst/>
          </a:prstGeom>
          <a:ln w="38100">
            <a:solidFill>
              <a:schemeClr val="accent1"/>
            </a:solidFill>
          </a:ln>
        </p:spPr>
      </p:pic>
    </p:spTree>
    <p:extLst>
      <p:ext uri="{BB962C8B-B14F-4D97-AF65-F5344CB8AC3E}">
        <p14:creationId xmlns:p14="http://schemas.microsoft.com/office/powerpoint/2010/main" val="1609297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809BF-B2AB-55D8-9DCE-2AC7607C7F28}"/>
              </a:ext>
            </a:extLst>
          </p:cNvPr>
          <p:cNvSpPr>
            <a:spLocks noGrp="1"/>
          </p:cNvSpPr>
          <p:nvPr>
            <p:ph type="title"/>
          </p:nvPr>
        </p:nvSpPr>
        <p:spPr/>
        <p:txBody>
          <a:bodyPr/>
          <a:lstStyle/>
          <a:p>
            <a:r>
              <a:rPr lang="es-ES_tradnl" dirty="0"/>
              <a:t>Tableros exploratorios</a:t>
            </a:r>
          </a:p>
        </p:txBody>
      </p:sp>
      <p:pic>
        <p:nvPicPr>
          <p:cNvPr id="4" name="Imagen 3">
            <a:extLst>
              <a:ext uri="{FF2B5EF4-FFF2-40B4-BE49-F238E27FC236}">
                <a16:creationId xmlns:a16="http://schemas.microsoft.com/office/drawing/2014/main" id="{1C5BF83A-3C1F-8BB0-B571-D974F583C8EB}"/>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329032" y="2009692"/>
            <a:ext cx="11566259" cy="4224198"/>
          </a:xfrm>
          <a:prstGeom prst="rect">
            <a:avLst/>
          </a:prstGeom>
          <a:ln w="38100">
            <a:solidFill>
              <a:schemeClr val="tx1"/>
            </a:solidFill>
          </a:ln>
        </p:spPr>
      </p:pic>
    </p:spTree>
    <p:extLst>
      <p:ext uri="{BB962C8B-B14F-4D97-AF65-F5344CB8AC3E}">
        <p14:creationId xmlns:p14="http://schemas.microsoft.com/office/powerpoint/2010/main" val="969416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2A814D-BB15-DF63-E057-57E2F8F5E4D0}"/>
              </a:ext>
            </a:extLst>
          </p:cNvPr>
          <p:cNvSpPr>
            <a:spLocks noGrp="1"/>
          </p:cNvSpPr>
          <p:nvPr>
            <p:ph type="title"/>
          </p:nvPr>
        </p:nvSpPr>
        <p:spPr/>
        <p:txBody>
          <a:bodyPr/>
          <a:lstStyle/>
          <a:p>
            <a:r>
              <a:rPr lang="es-ES_tradnl" dirty="0"/>
              <a:t>Tableros de explicación</a:t>
            </a:r>
          </a:p>
        </p:txBody>
      </p:sp>
      <p:pic>
        <p:nvPicPr>
          <p:cNvPr id="4" name="Imagen 3">
            <a:extLst>
              <a:ext uri="{FF2B5EF4-FFF2-40B4-BE49-F238E27FC236}">
                <a16:creationId xmlns:a16="http://schemas.microsoft.com/office/drawing/2014/main" id="{22CE704F-1C14-D268-D1B6-FA66B7B2F8B4}"/>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615557" y="1823131"/>
            <a:ext cx="11050975" cy="4566518"/>
          </a:xfrm>
          <a:prstGeom prst="rect">
            <a:avLst/>
          </a:prstGeom>
          <a:ln w="38100">
            <a:solidFill>
              <a:schemeClr val="tx1"/>
            </a:solidFill>
          </a:ln>
        </p:spPr>
      </p:pic>
    </p:spTree>
    <p:extLst>
      <p:ext uri="{BB962C8B-B14F-4D97-AF65-F5344CB8AC3E}">
        <p14:creationId xmlns:p14="http://schemas.microsoft.com/office/powerpoint/2010/main" val="322526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F9FF6-DA04-6E44-8FC2-909835107A4F}"/>
              </a:ext>
            </a:extLst>
          </p:cNvPr>
          <p:cNvSpPr>
            <a:spLocks noGrp="1"/>
          </p:cNvSpPr>
          <p:nvPr>
            <p:ph type="title"/>
          </p:nvPr>
        </p:nvSpPr>
        <p:spPr>
          <a:xfrm>
            <a:off x="1687669" y="624110"/>
            <a:ext cx="9039804" cy="1280890"/>
          </a:xfrm>
        </p:spPr>
        <p:txBody>
          <a:bodyPr>
            <a:normAutofit/>
          </a:bodyPr>
          <a:lstStyle/>
          <a:p>
            <a:r>
              <a:rPr lang="es-ES_tradnl" sz="3000" dirty="0"/>
              <a:t>¿Cómo debe ser un tablero de </a:t>
            </a:r>
            <a:r>
              <a:rPr lang="es-ES_tradnl" sz="3000" dirty="0" err="1"/>
              <a:t>explicacion</a:t>
            </a:r>
            <a:r>
              <a:rPr lang="es-ES_tradnl" sz="3000" dirty="0"/>
              <a:t>?</a:t>
            </a:r>
          </a:p>
        </p:txBody>
      </p:sp>
      <p:sp>
        <p:nvSpPr>
          <p:cNvPr id="3" name="Marcador de contenido 2">
            <a:extLst>
              <a:ext uri="{FF2B5EF4-FFF2-40B4-BE49-F238E27FC236}">
                <a16:creationId xmlns:a16="http://schemas.microsoft.com/office/drawing/2014/main" id="{FDEA142F-451F-C143-A80A-CD0B9BAB79C9}"/>
              </a:ext>
            </a:extLst>
          </p:cNvPr>
          <p:cNvSpPr>
            <a:spLocks noGrp="1"/>
          </p:cNvSpPr>
          <p:nvPr>
            <p:ph idx="1"/>
          </p:nvPr>
        </p:nvSpPr>
        <p:spPr>
          <a:xfrm>
            <a:off x="1034143" y="2133600"/>
            <a:ext cx="4790585" cy="3350642"/>
          </a:xfrm>
        </p:spPr>
        <p:txBody>
          <a:bodyPr>
            <a:normAutofit/>
          </a:bodyPr>
          <a:lstStyle/>
          <a:p>
            <a:r>
              <a:rPr lang="es-ES_tradnl" dirty="0">
                <a:solidFill>
                  <a:srgbClr val="000000"/>
                </a:solidFill>
              </a:rPr>
              <a:t>Hace lo complicado simple</a:t>
            </a:r>
          </a:p>
          <a:p>
            <a:endParaRPr lang="es-ES_tradnl" dirty="0">
              <a:solidFill>
                <a:srgbClr val="000000"/>
              </a:solidFill>
            </a:endParaRPr>
          </a:p>
          <a:p>
            <a:r>
              <a:rPr lang="es-ES_tradnl" dirty="0">
                <a:solidFill>
                  <a:srgbClr val="000000"/>
                </a:solidFill>
              </a:rPr>
              <a:t>Cuenta una historia clara</a:t>
            </a:r>
          </a:p>
          <a:p>
            <a:endParaRPr lang="es-ES_tradnl" dirty="0">
              <a:solidFill>
                <a:srgbClr val="000000"/>
              </a:solidFill>
            </a:endParaRPr>
          </a:p>
          <a:p>
            <a:r>
              <a:rPr lang="es-ES_tradnl" dirty="0">
                <a:solidFill>
                  <a:srgbClr val="000000"/>
                </a:solidFill>
              </a:rPr>
              <a:t>Expresa el significado de los datos</a:t>
            </a:r>
          </a:p>
          <a:p>
            <a:endParaRPr lang="es-ES_tradnl" dirty="0">
              <a:solidFill>
                <a:srgbClr val="000000"/>
              </a:solidFill>
            </a:endParaRPr>
          </a:p>
          <a:p>
            <a:r>
              <a:rPr lang="es-ES_tradnl" dirty="0">
                <a:solidFill>
                  <a:srgbClr val="000000"/>
                </a:solidFill>
              </a:rPr>
              <a:t>Revela detalles conforme son necesarios</a:t>
            </a:r>
          </a:p>
        </p:txBody>
      </p:sp>
      <p:pic>
        <p:nvPicPr>
          <p:cNvPr id="3074" name="Picture 2">
            <a:extLst>
              <a:ext uri="{FF2B5EF4-FFF2-40B4-BE49-F238E27FC236}">
                <a16:creationId xmlns:a16="http://schemas.microsoft.com/office/drawing/2014/main" id="{C53EBFB6-60CE-2F4B-A85F-70ED5A9486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076976"/>
            <a:ext cx="5451627" cy="340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522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60907-52FB-804E-8947-DA62A3ECC74C}"/>
              </a:ext>
            </a:extLst>
          </p:cNvPr>
          <p:cNvSpPr>
            <a:spLocks noGrp="1"/>
          </p:cNvSpPr>
          <p:nvPr>
            <p:ph type="title"/>
          </p:nvPr>
        </p:nvSpPr>
        <p:spPr/>
        <p:txBody>
          <a:bodyPr/>
          <a:lstStyle/>
          <a:p>
            <a:r>
              <a:rPr lang="es-MX" dirty="0"/>
              <a:t>Modelo Presiones-Respuestas-Soporte</a:t>
            </a:r>
          </a:p>
        </p:txBody>
      </p:sp>
      <p:pic>
        <p:nvPicPr>
          <p:cNvPr id="4" name="Content Placeholder 3">
            <a:extLst>
              <a:ext uri="{FF2B5EF4-FFF2-40B4-BE49-F238E27FC236}">
                <a16:creationId xmlns:a16="http://schemas.microsoft.com/office/drawing/2014/main" id="{DAE85417-4298-3442-A086-76D320D9F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905000"/>
            <a:ext cx="7612062" cy="4676391"/>
          </a:xfrm>
          <a:prstGeom prst="rect">
            <a:avLst/>
          </a:prstGeom>
        </p:spPr>
      </p:pic>
      <p:sp>
        <p:nvSpPr>
          <p:cNvPr id="5" name="Rectangle 2">
            <a:extLst>
              <a:ext uri="{FF2B5EF4-FFF2-40B4-BE49-F238E27FC236}">
                <a16:creationId xmlns:a16="http://schemas.microsoft.com/office/drawing/2014/main" id="{31BF738C-E050-D94A-B3E1-1126763563EE}"/>
              </a:ext>
            </a:extLst>
          </p:cNvPr>
          <p:cNvSpPr/>
          <p:nvPr/>
        </p:nvSpPr>
        <p:spPr>
          <a:xfrm>
            <a:off x="2895600" y="5758543"/>
            <a:ext cx="4319451" cy="646331"/>
          </a:xfrm>
          <a:prstGeom prst="rect">
            <a:avLst/>
          </a:prstGeom>
        </p:spPr>
        <p:txBody>
          <a:bodyPr wrap="square">
            <a:spAutoFit/>
          </a:bodyPr>
          <a:lstStyle/>
          <a:p>
            <a:r>
              <a:rPr lang="en-US" sz="900" dirty="0">
                <a:solidFill>
                  <a:srgbClr val="000000"/>
                </a:solidFill>
              </a:rPr>
              <a:t>From SHARDA, RAMESH; DELEN, DURSUN; TURBAN, EFRAIM, BUSINESS INTELLIGENCE AND ANALYTICS: SYSTEMS FOR DECISION SUPPORT, 10th Edition, © 2015. Used by permission of Pearson Education, Inc., New York, NY.  All Rights Reserved.</a:t>
            </a:r>
          </a:p>
        </p:txBody>
      </p:sp>
    </p:spTree>
    <p:extLst>
      <p:ext uri="{BB962C8B-B14F-4D97-AF65-F5344CB8AC3E}">
        <p14:creationId xmlns:p14="http://schemas.microsoft.com/office/powerpoint/2010/main" val="901809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6"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7"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8"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9"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0"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1"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2"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43"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44"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45"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6"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7"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9" name="Group 148">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50"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51"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52"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53"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4"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55"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6"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7"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8"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9"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60"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61"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63" name="Rectangle 162">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67" name="Rectangle 166">
            <a:extLst>
              <a:ext uri="{FF2B5EF4-FFF2-40B4-BE49-F238E27FC236}">
                <a16:creationId xmlns:a16="http://schemas.microsoft.com/office/drawing/2014/main" id="{6A55F051-97DE-49FF-BB21-0EDA63C24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7E1612B4-AD89-404E-AE2A-48CCF1FE0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cap="sq">
            <a:solidFill>
              <a:srgbClr val="2882A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4AA6E342-0985-2C4E-87D7-FC824A40AB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69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475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102">
            <a:extLst>
              <a:ext uri="{FF2B5EF4-FFF2-40B4-BE49-F238E27FC236}">
                <a16:creationId xmlns:a16="http://schemas.microsoft.com/office/drawing/2014/main" id="{51F84177-D544-484B-840F-230FCEB94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BC9B9BC-356F-4894-B473-21807684E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665CC1F2-22F6-DC42-8301-7187CD734E4A}"/>
              </a:ext>
            </a:extLst>
          </p:cNvPr>
          <p:cNvSpPr>
            <a:spLocks noGrp="1"/>
          </p:cNvSpPr>
          <p:nvPr>
            <p:ph type="title"/>
          </p:nvPr>
        </p:nvSpPr>
        <p:spPr>
          <a:xfrm>
            <a:off x="540279" y="967417"/>
            <a:ext cx="5280460" cy="3943250"/>
          </a:xfrm>
        </p:spPr>
        <p:txBody>
          <a:bodyPr vert="horz" lIns="91440" tIns="45720" rIns="91440" bIns="45720" rtlCol="0" anchor="b">
            <a:normAutofit/>
          </a:bodyPr>
          <a:lstStyle/>
          <a:p>
            <a:r>
              <a:rPr lang="en-US" sz="4000">
                <a:solidFill>
                  <a:srgbClr val="FEFFFF"/>
                </a:solidFill>
              </a:rPr>
              <a:t>KPI: Indicadores claves de desempeño</a:t>
            </a:r>
          </a:p>
        </p:txBody>
      </p:sp>
      <p:sp>
        <p:nvSpPr>
          <p:cNvPr id="107" name="Freeform 27">
            <a:extLst>
              <a:ext uri="{FF2B5EF4-FFF2-40B4-BE49-F238E27FC236}">
                <a16:creationId xmlns:a16="http://schemas.microsoft.com/office/drawing/2014/main" id="{CFD42E53-DE7E-4891-9F3A-A1E195E8E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4098" name="Picture 2" descr="Las métricas y KPIs SEO que debes rastrear en tu web - Posicionamiento">
            <a:extLst>
              <a:ext uri="{FF2B5EF4-FFF2-40B4-BE49-F238E27FC236}">
                <a16:creationId xmlns:a16="http://schemas.microsoft.com/office/drawing/2014/main" id="{92E5450C-D9FF-684C-8C0B-291C829EC3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44" r="3" b="4479"/>
          <a:stretch/>
        </p:blipFill>
        <p:spPr bwMode="auto">
          <a:xfrm>
            <a:off x="6111242" y="10"/>
            <a:ext cx="608075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28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1F75AA-5711-B748-A856-C040474DAE63}"/>
              </a:ext>
            </a:extLst>
          </p:cNvPr>
          <p:cNvSpPr>
            <a:spLocks noGrp="1"/>
          </p:cNvSpPr>
          <p:nvPr>
            <p:ph type="title"/>
          </p:nvPr>
        </p:nvSpPr>
        <p:spPr>
          <a:xfrm>
            <a:off x="649224" y="645106"/>
            <a:ext cx="6953576" cy="1259894"/>
          </a:xfrm>
        </p:spPr>
        <p:txBody>
          <a:bodyPr>
            <a:normAutofit/>
          </a:bodyPr>
          <a:lstStyle/>
          <a:p>
            <a:r>
              <a:rPr lang="es-ES_tradnl" dirty="0" err="1"/>
              <a:t>KPI’s</a:t>
            </a:r>
            <a:r>
              <a:rPr lang="es-ES_tradnl" dirty="0"/>
              <a:t> deben ser SMARTER</a:t>
            </a:r>
          </a:p>
        </p:txBody>
      </p:sp>
      <p:sp>
        <p:nvSpPr>
          <p:cNvPr id="73" name="Rectangle 7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A7906170-D57E-92CD-0A62-29518E952C6C}"/>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304829" y="2222674"/>
            <a:ext cx="11797518" cy="3241423"/>
          </a:xfrm>
          <a:prstGeom prst="rect">
            <a:avLst/>
          </a:prstGeom>
        </p:spPr>
      </p:pic>
    </p:spTree>
    <p:extLst>
      <p:ext uri="{BB962C8B-B14F-4D97-AF65-F5344CB8AC3E}">
        <p14:creationId xmlns:p14="http://schemas.microsoft.com/office/powerpoint/2010/main" val="2208737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7887DD-8758-F143-94A0-DEA89DF442E6}"/>
              </a:ext>
            </a:extLst>
          </p:cNvPr>
          <p:cNvSpPr>
            <a:spLocks noGrp="1"/>
          </p:cNvSpPr>
          <p:nvPr>
            <p:ph type="title"/>
          </p:nvPr>
        </p:nvSpPr>
        <p:spPr/>
        <p:txBody>
          <a:bodyPr/>
          <a:lstStyle/>
          <a:p>
            <a:r>
              <a:rPr lang="es-ES_tradnl" dirty="0"/>
              <a:t>Metodología para establecer </a:t>
            </a:r>
            <a:r>
              <a:rPr lang="es-ES_tradnl" dirty="0" err="1"/>
              <a:t>KPIs</a:t>
            </a:r>
            <a:endParaRPr lang="es-ES_tradnl" dirty="0"/>
          </a:p>
        </p:txBody>
      </p:sp>
      <p:sp>
        <p:nvSpPr>
          <p:cNvPr id="3" name="Marcador de contenido 2">
            <a:extLst>
              <a:ext uri="{FF2B5EF4-FFF2-40B4-BE49-F238E27FC236}">
                <a16:creationId xmlns:a16="http://schemas.microsoft.com/office/drawing/2014/main" id="{FF0AAE8C-DFA9-1E46-BA70-524C20EF99A3}"/>
              </a:ext>
            </a:extLst>
          </p:cNvPr>
          <p:cNvSpPr>
            <a:spLocks noGrp="1"/>
          </p:cNvSpPr>
          <p:nvPr>
            <p:ph idx="1"/>
          </p:nvPr>
        </p:nvSpPr>
        <p:spPr>
          <a:xfrm>
            <a:off x="2918165" y="2035175"/>
            <a:ext cx="6355669" cy="533400"/>
          </a:xfrm>
        </p:spPr>
        <p:txBody>
          <a:bodyPr/>
          <a:lstStyle/>
          <a:p>
            <a:pPr marL="0" indent="0" algn="ctr">
              <a:buNone/>
            </a:pPr>
            <a:r>
              <a:rPr lang="es-ES_tradnl" b="1" dirty="0">
                <a:hlinkClick r:id="rId2"/>
              </a:rPr>
              <a:t>Una plantilla para establecer KPIs</a:t>
            </a:r>
            <a:endParaRPr lang="es-ES_tradnl" b="1" dirty="0"/>
          </a:p>
          <a:p>
            <a:pPr algn="ctr"/>
            <a:endParaRPr lang="es-ES_tradnl" b="1" dirty="0"/>
          </a:p>
        </p:txBody>
      </p:sp>
      <p:pic>
        <p:nvPicPr>
          <p:cNvPr id="6146" name="Picture 2" descr="Qué son los KPIs y cómo puedo definirlos? - PIZCA DE SAL">
            <a:extLst>
              <a:ext uri="{FF2B5EF4-FFF2-40B4-BE49-F238E27FC236}">
                <a16:creationId xmlns:a16="http://schemas.microsoft.com/office/drawing/2014/main" id="{698327CE-BE42-044A-92F4-2DD3CDB7F7A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6667" y="3232151"/>
            <a:ext cx="8218665" cy="300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894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F1FFD4-C853-8494-C62D-3FB08BEDF37C}"/>
              </a:ext>
            </a:extLst>
          </p:cNvPr>
          <p:cNvSpPr>
            <a:spLocks noGrp="1"/>
          </p:cNvSpPr>
          <p:nvPr>
            <p:ph type="title"/>
          </p:nvPr>
        </p:nvSpPr>
        <p:spPr/>
        <p:txBody>
          <a:bodyPr/>
          <a:lstStyle/>
          <a:p>
            <a:r>
              <a:rPr lang="es-ES_tradnl" dirty="0" err="1"/>
              <a:t>Objectives</a:t>
            </a:r>
            <a:r>
              <a:rPr lang="es-ES_tradnl" dirty="0"/>
              <a:t> and Key </a:t>
            </a:r>
            <a:r>
              <a:rPr lang="es-ES_tradnl" dirty="0" err="1"/>
              <a:t>Results</a:t>
            </a:r>
            <a:r>
              <a:rPr lang="es-ES_tradnl" dirty="0"/>
              <a:t> (OKR)</a:t>
            </a:r>
          </a:p>
        </p:txBody>
      </p:sp>
      <p:pic>
        <p:nvPicPr>
          <p:cNvPr id="4" name="Imagen 3">
            <a:extLst>
              <a:ext uri="{FF2B5EF4-FFF2-40B4-BE49-F238E27FC236}">
                <a16:creationId xmlns:a16="http://schemas.microsoft.com/office/drawing/2014/main" id="{10A3494C-2157-A0BA-14D0-8A90E9AE5BB1}"/>
              </a:ext>
            </a:extLst>
          </p:cNvPr>
          <p:cNvPicPr>
            <a:picLocks noChangeAspect="1"/>
          </p:cNvPicPr>
          <p:nvPr/>
        </p:nvPicPr>
        <p:blipFill>
          <a:blip r:embed="rId2"/>
          <a:stretch>
            <a:fillRect/>
          </a:stretch>
        </p:blipFill>
        <p:spPr>
          <a:xfrm>
            <a:off x="1399799" y="1397680"/>
            <a:ext cx="10062351" cy="5259598"/>
          </a:xfrm>
          <a:prstGeom prst="rect">
            <a:avLst/>
          </a:prstGeom>
          <a:ln w="38100">
            <a:solidFill>
              <a:schemeClr val="tx1"/>
            </a:solidFill>
          </a:ln>
        </p:spPr>
      </p:pic>
    </p:spTree>
    <p:extLst>
      <p:ext uri="{BB962C8B-B14F-4D97-AF65-F5344CB8AC3E}">
        <p14:creationId xmlns:p14="http://schemas.microsoft.com/office/powerpoint/2010/main" val="4121202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19862-45C0-3245-A0FF-51C447D51944}"/>
              </a:ext>
            </a:extLst>
          </p:cNvPr>
          <p:cNvSpPr>
            <a:spLocks noGrp="1"/>
          </p:cNvSpPr>
          <p:nvPr>
            <p:ph type="title"/>
          </p:nvPr>
        </p:nvSpPr>
        <p:spPr/>
        <p:txBody>
          <a:bodyPr/>
          <a:lstStyle/>
          <a:p>
            <a:r>
              <a:rPr lang="es-ES_tradnl" dirty="0"/>
              <a:t>¿Cómo hacer tableros útiles?</a:t>
            </a:r>
          </a:p>
        </p:txBody>
      </p:sp>
      <p:sp>
        <p:nvSpPr>
          <p:cNvPr id="3" name="Marcador de contenido 2">
            <a:extLst>
              <a:ext uri="{FF2B5EF4-FFF2-40B4-BE49-F238E27FC236}">
                <a16:creationId xmlns:a16="http://schemas.microsoft.com/office/drawing/2014/main" id="{2370FCA5-C2B2-F142-963F-45BC72A2ED34}"/>
              </a:ext>
            </a:extLst>
          </p:cNvPr>
          <p:cNvSpPr>
            <a:spLocks noGrp="1"/>
          </p:cNvSpPr>
          <p:nvPr>
            <p:ph idx="1"/>
          </p:nvPr>
        </p:nvSpPr>
        <p:spPr>
          <a:xfrm>
            <a:off x="2589212" y="2133600"/>
            <a:ext cx="8915400" cy="4100290"/>
          </a:xfrm>
        </p:spPr>
        <p:txBody>
          <a:bodyPr>
            <a:normAutofit/>
          </a:bodyPr>
          <a:lstStyle/>
          <a:p>
            <a:r>
              <a:rPr lang="es-ES_tradnl" dirty="0"/>
              <a:t>Conocer tu audiencia</a:t>
            </a:r>
          </a:p>
          <a:p>
            <a:r>
              <a:rPr lang="es-ES_tradnl" dirty="0"/>
              <a:t>Considerar donde se va a ver el tablero</a:t>
            </a:r>
          </a:p>
          <a:p>
            <a:r>
              <a:rPr lang="es-ES_tradnl" dirty="0"/>
              <a:t>Cuidar no sobrecargar de datos</a:t>
            </a:r>
          </a:p>
          <a:p>
            <a:r>
              <a:rPr lang="es-ES_tradnl" dirty="0"/>
              <a:t>Flujo ”lógico” de las diferentes piezas de información</a:t>
            </a:r>
          </a:p>
          <a:p>
            <a:r>
              <a:rPr lang="es-ES_tradnl" dirty="0"/>
              <a:t>Limitar las gráficas y los colores</a:t>
            </a:r>
          </a:p>
          <a:p>
            <a:r>
              <a:rPr lang="es-ES_tradnl" dirty="0"/>
              <a:t>Agregar interactividad</a:t>
            </a:r>
          </a:p>
          <a:p>
            <a:r>
              <a:rPr lang="es-ES_tradnl" dirty="0"/>
              <a:t>Mantener formatos estándar en forma jerárquica</a:t>
            </a:r>
          </a:p>
          <a:p>
            <a:r>
              <a:rPr lang="es-ES_tradnl" dirty="0"/>
              <a:t>Explotar los </a:t>
            </a:r>
            <a:r>
              <a:rPr lang="es-ES_tradnl" dirty="0" err="1"/>
              <a:t>tooltips</a:t>
            </a:r>
            <a:endParaRPr lang="es-ES_tradnl" dirty="0"/>
          </a:p>
          <a:p>
            <a:r>
              <a:rPr lang="es-ES_tradnl" dirty="0"/>
              <a:t>Eliminar elementos innecesarios</a:t>
            </a:r>
          </a:p>
          <a:p>
            <a:r>
              <a:rPr lang="es-ES_tradnl" dirty="0"/>
              <a:t>Siempre probar usabilidad</a:t>
            </a:r>
          </a:p>
          <a:p>
            <a:endParaRPr lang="es-ES_tradnl" dirty="0"/>
          </a:p>
        </p:txBody>
      </p:sp>
    </p:spTree>
    <p:extLst>
      <p:ext uri="{BB962C8B-B14F-4D97-AF65-F5344CB8AC3E}">
        <p14:creationId xmlns:p14="http://schemas.microsoft.com/office/powerpoint/2010/main" val="1132630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1FDB1C-3960-E3C0-F43F-4942D4172B5A}"/>
              </a:ext>
            </a:extLst>
          </p:cNvPr>
          <p:cNvSpPr>
            <a:spLocks noGrp="1"/>
          </p:cNvSpPr>
          <p:nvPr>
            <p:ph type="title"/>
          </p:nvPr>
        </p:nvSpPr>
        <p:spPr/>
        <p:txBody>
          <a:bodyPr/>
          <a:lstStyle/>
          <a:p>
            <a:r>
              <a:rPr lang="es-ES_tradnl" dirty="0"/>
              <a:t>Componentes del diseño</a:t>
            </a:r>
          </a:p>
        </p:txBody>
      </p:sp>
      <p:sp>
        <p:nvSpPr>
          <p:cNvPr id="3" name="Marcador de contenido 2">
            <a:extLst>
              <a:ext uri="{FF2B5EF4-FFF2-40B4-BE49-F238E27FC236}">
                <a16:creationId xmlns:a16="http://schemas.microsoft.com/office/drawing/2014/main" id="{24B0813F-CD9E-0F5B-08B7-0007FA91491C}"/>
              </a:ext>
            </a:extLst>
          </p:cNvPr>
          <p:cNvSpPr>
            <a:spLocks noGrp="1"/>
          </p:cNvSpPr>
          <p:nvPr>
            <p:ph idx="1"/>
          </p:nvPr>
        </p:nvSpPr>
        <p:spPr>
          <a:xfrm>
            <a:off x="1717288" y="1728439"/>
            <a:ext cx="9787324" cy="4783873"/>
          </a:xfrm>
        </p:spPr>
        <p:txBody>
          <a:bodyPr>
            <a:normAutofit/>
          </a:bodyPr>
          <a:lstStyle/>
          <a:p>
            <a:r>
              <a:rPr lang="es-ES_tradnl" sz="2400" b="1" dirty="0"/>
              <a:t>Audiencia</a:t>
            </a:r>
          </a:p>
          <a:p>
            <a:pPr lvl="1"/>
            <a:r>
              <a:rPr lang="es-ES_tradnl" sz="2000" dirty="0"/>
              <a:t>¿Quién va a usar el tablero?</a:t>
            </a:r>
          </a:p>
          <a:p>
            <a:pPr lvl="1"/>
            <a:r>
              <a:rPr lang="es-ES_tradnl" sz="2000" dirty="0"/>
              <a:t>¿Cuáles son sus necesidades?</a:t>
            </a:r>
          </a:p>
          <a:p>
            <a:pPr lvl="1"/>
            <a:r>
              <a:rPr lang="es-ES_tradnl" sz="2000" dirty="0"/>
              <a:t>¿Cuál es el formato que mejor ajusta a la audiencia?</a:t>
            </a:r>
          </a:p>
          <a:p>
            <a:pPr lvl="1"/>
            <a:r>
              <a:rPr lang="es-ES_tradnl" sz="2000" dirty="0"/>
              <a:t>¿Qué tan seguido se va a </a:t>
            </a:r>
            <a:r>
              <a:rPr lang="es-ES_tradnl" sz="2000" dirty="0" err="1"/>
              <a:t>accesar</a:t>
            </a:r>
            <a:r>
              <a:rPr lang="es-ES_tradnl" sz="2000" dirty="0"/>
              <a:t>?</a:t>
            </a:r>
          </a:p>
          <a:p>
            <a:r>
              <a:rPr lang="es-ES_tradnl" sz="2400" b="1" dirty="0"/>
              <a:t>Componentes</a:t>
            </a:r>
          </a:p>
          <a:p>
            <a:pPr lvl="1"/>
            <a:r>
              <a:rPr lang="es-ES_tradnl" sz="2000" dirty="0"/>
              <a:t>Propósito (Exploración/Explicación)</a:t>
            </a:r>
          </a:p>
          <a:p>
            <a:pPr lvl="1"/>
            <a:r>
              <a:rPr lang="es-ES_tradnl" sz="2000" dirty="0"/>
              <a:t>Formato (Horizontal/Vertical)</a:t>
            </a:r>
          </a:p>
          <a:p>
            <a:pPr lvl="1"/>
            <a:r>
              <a:rPr lang="es-ES_tradnl" sz="2000" dirty="0" err="1"/>
              <a:t>Layout</a:t>
            </a:r>
            <a:r>
              <a:rPr lang="es-ES_tradnl" sz="2000" dirty="0"/>
              <a:t> (</a:t>
            </a:r>
            <a:r>
              <a:rPr lang="es-ES_tradnl" sz="2000" dirty="0" err="1"/>
              <a:t>grid</a:t>
            </a:r>
            <a:r>
              <a:rPr lang="es-ES_tradnl" sz="2000" dirty="0"/>
              <a:t>/</a:t>
            </a:r>
            <a:r>
              <a:rPr lang="es-ES_tradnl" sz="2000" dirty="0" err="1"/>
              <a:t>flex</a:t>
            </a:r>
            <a:r>
              <a:rPr lang="es-ES_tradnl" sz="2000" dirty="0"/>
              <a:t>)</a:t>
            </a:r>
          </a:p>
          <a:p>
            <a:pPr lvl="1"/>
            <a:r>
              <a:rPr lang="es-ES_tradnl" sz="2000" dirty="0"/>
              <a:t>Elementos visuales</a:t>
            </a:r>
          </a:p>
        </p:txBody>
      </p:sp>
    </p:spTree>
    <p:extLst>
      <p:ext uri="{BB962C8B-B14F-4D97-AF65-F5344CB8AC3E}">
        <p14:creationId xmlns:p14="http://schemas.microsoft.com/office/powerpoint/2010/main" val="1039563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BF5F58-CA5B-7110-E60B-945556430461}"/>
              </a:ext>
            </a:extLst>
          </p:cNvPr>
          <p:cNvSpPr>
            <a:spLocks noGrp="1"/>
          </p:cNvSpPr>
          <p:nvPr>
            <p:ph type="title"/>
          </p:nvPr>
        </p:nvSpPr>
        <p:spPr/>
        <p:txBody>
          <a:bodyPr/>
          <a:lstStyle/>
          <a:p>
            <a:r>
              <a:rPr lang="es-ES_tradnl" dirty="0"/>
              <a:t>Audiencia</a:t>
            </a:r>
          </a:p>
        </p:txBody>
      </p:sp>
      <p:pic>
        <p:nvPicPr>
          <p:cNvPr id="4" name="Imagen 3">
            <a:extLst>
              <a:ext uri="{FF2B5EF4-FFF2-40B4-BE49-F238E27FC236}">
                <a16:creationId xmlns:a16="http://schemas.microsoft.com/office/drawing/2014/main" id="{27AEBD2C-167D-927F-0780-56262B18E596}"/>
              </a:ext>
            </a:extLst>
          </p:cNvPr>
          <p:cNvPicPr>
            <a:picLocks noChangeAspect="1"/>
          </p:cNvPicPr>
          <p:nvPr/>
        </p:nvPicPr>
        <p:blipFill>
          <a:blip r:embed="rId2"/>
          <a:stretch>
            <a:fillRect/>
          </a:stretch>
        </p:blipFill>
        <p:spPr>
          <a:xfrm>
            <a:off x="1943100" y="1457628"/>
            <a:ext cx="8305800" cy="5214311"/>
          </a:xfrm>
          <a:prstGeom prst="rect">
            <a:avLst/>
          </a:prstGeom>
          <a:ln w="38100">
            <a:solidFill>
              <a:schemeClr val="tx1"/>
            </a:solidFill>
          </a:ln>
        </p:spPr>
      </p:pic>
    </p:spTree>
    <p:extLst>
      <p:ext uri="{BB962C8B-B14F-4D97-AF65-F5344CB8AC3E}">
        <p14:creationId xmlns:p14="http://schemas.microsoft.com/office/powerpoint/2010/main" val="3173169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F0E39-7428-6248-A5B6-0E9670C12A0A}"/>
              </a:ext>
            </a:extLst>
          </p:cNvPr>
          <p:cNvSpPr>
            <a:spLocks noGrp="1"/>
          </p:cNvSpPr>
          <p:nvPr>
            <p:ph type="title"/>
          </p:nvPr>
        </p:nvSpPr>
        <p:spPr>
          <a:xfrm>
            <a:off x="2046513" y="729342"/>
            <a:ext cx="8382000" cy="685800"/>
          </a:xfrm>
        </p:spPr>
        <p:txBody>
          <a:bodyPr>
            <a:normAutofit fontScale="90000"/>
          </a:bodyPr>
          <a:lstStyle/>
          <a:p>
            <a:r>
              <a:rPr lang="en-US" sz="2400" dirty="0"/>
              <a:t>Dashboard Layout</a:t>
            </a:r>
            <a:br>
              <a:rPr lang="en-US" sz="2400" dirty="0"/>
            </a:br>
            <a:r>
              <a:rPr lang="en-US" sz="2400" dirty="0"/>
              <a:t>People have a bias in how they read and scan content</a:t>
            </a:r>
          </a:p>
        </p:txBody>
      </p:sp>
      <p:pic>
        <p:nvPicPr>
          <p:cNvPr id="5" name="Content Placeholder 3">
            <a:extLst>
              <a:ext uri="{FF2B5EF4-FFF2-40B4-BE49-F238E27FC236}">
                <a16:creationId xmlns:a16="http://schemas.microsoft.com/office/drawing/2014/main" id="{E16548A7-45FB-CC4E-9283-D63D3A101B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35" y="2103625"/>
            <a:ext cx="5478843" cy="4111021"/>
          </a:xfrm>
        </p:spPr>
      </p:pic>
      <p:sp>
        <p:nvSpPr>
          <p:cNvPr id="6" name="Rectangle 4">
            <a:extLst>
              <a:ext uri="{FF2B5EF4-FFF2-40B4-BE49-F238E27FC236}">
                <a16:creationId xmlns:a16="http://schemas.microsoft.com/office/drawing/2014/main" id="{735BC4B7-A7AC-2547-873E-111203332161}"/>
              </a:ext>
            </a:extLst>
          </p:cNvPr>
          <p:cNvSpPr/>
          <p:nvPr/>
        </p:nvSpPr>
        <p:spPr>
          <a:xfrm>
            <a:off x="1741713" y="2101826"/>
            <a:ext cx="1617826" cy="1015663"/>
          </a:xfrm>
          <a:prstGeom prst="rect">
            <a:avLst/>
          </a:prstGeom>
        </p:spPr>
        <p:txBody>
          <a:bodyPr wrap="square">
            <a:spAutoFit/>
          </a:bodyPr>
          <a:lstStyle/>
          <a:p>
            <a:pPr marL="0" marR="0">
              <a:spcBef>
                <a:spcPts val="0"/>
              </a:spcBef>
              <a:spcAft>
                <a:spcPts val="0"/>
              </a:spcAft>
            </a:pPr>
            <a:r>
              <a:rPr lang="en-US" sz="2000" b="1" dirty="0">
                <a:solidFill>
                  <a:srgbClr val="343434"/>
                </a:solidFill>
                <a:ea typeface="Times New Roman" panose="02020603050405020304" pitchFamily="18" charset="0"/>
              </a:rPr>
              <a:t>Primary Optical Area </a:t>
            </a:r>
            <a:endParaRPr lang="en-US" sz="1200" dirty="0">
              <a:solidFill>
                <a:srgbClr val="000000"/>
              </a:solidFill>
              <a:ea typeface="Times New Roman" panose="02020603050405020304" pitchFamily="18" charset="0"/>
            </a:endParaRPr>
          </a:p>
        </p:txBody>
      </p:sp>
      <p:sp>
        <p:nvSpPr>
          <p:cNvPr id="7" name="Rectangle 5">
            <a:extLst>
              <a:ext uri="{FF2B5EF4-FFF2-40B4-BE49-F238E27FC236}">
                <a16:creationId xmlns:a16="http://schemas.microsoft.com/office/drawing/2014/main" id="{39864403-68F1-0C44-A84A-E38B8C85B92C}"/>
              </a:ext>
            </a:extLst>
          </p:cNvPr>
          <p:cNvSpPr/>
          <p:nvPr/>
        </p:nvSpPr>
        <p:spPr>
          <a:xfrm flipH="1">
            <a:off x="1741713" y="5506760"/>
            <a:ext cx="1614326" cy="707886"/>
          </a:xfrm>
          <a:prstGeom prst="rect">
            <a:avLst/>
          </a:prstGeom>
        </p:spPr>
        <p:txBody>
          <a:bodyPr wrap="square">
            <a:spAutoFit/>
          </a:bodyPr>
          <a:lstStyle/>
          <a:p>
            <a:pPr marL="0" marR="0">
              <a:spcBef>
                <a:spcPts val="0"/>
              </a:spcBef>
              <a:spcAft>
                <a:spcPts val="0"/>
              </a:spcAft>
            </a:pPr>
            <a:r>
              <a:rPr lang="en-US" sz="2000" b="1" dirty="0">
                <a:solidFill>
                  <a:srgbClr val="343434"/>
                </a:solidFill>
                <a:ea typeface="Times New Roman" panose="02020603050405020304" pitchFamily="18" charset="0"/>
              </a:rPr>
              <a:t>Weak Fallow Area </a:t>
            </a:r>
            <a:endParaRPr lang="en-US" sz="1200" dirty="0">
              <a:solidFill>
                <a:srgbClr val="000000"/>
              </a:solidFill>
              <a:ea typeface="Times New Roman" panose="02020603050405020304" pitchFamily="18" charset="0"/>
            </a:endParaRPr>
          </a:p>
        </p:txBody>
      </p:sp>
      <p:sp>
        <p:nvSpPr>
          <p:cNvPr id="8" name="Rectangle 6">
            <a:extLst>
              <a:ext uri="{FF2B5EF4-FFF2-40B4-BE49-F238E27FC236}">
                <a16:creationId xmlns:a16="http://schemas.microsoft.com/office/drawing/2014/main" id="{7949B19C-1882-7C44-8F3C-7A415F4303FD}"/>
              </a:ext>
            </a:extLst>
          </p:cNvPr>
          <p:cNvSpPr/>
          <p:nvPr/>
        </p:nvSpPr>
        <p:spPr>
          <a:xfrm>
            <a:off x="9282174" y="5479096"/>
            <a:ext cx="1274106" cy="707886"/>
          </a:xfrm>
          <a:prstGeom prst="rect">
            <a:avLst/>
          </a:prstGeom>
        </p:spPr>
        <p:txBody>
          <a:bodyPr wrap="square">
            <a:spAutoFit/>
          </a:bodyPr>
          <a:lstStyle/>
          <a:p>
            <a:pPr marL="0" marR="0">
              <a:spcBef>
                <a:spcPts val="0"/>
              </a:spcBef>
              <a:spcAft>
                <a:spcPts val="0"/>
              </a:spcAft>
            </a:pPr>
            <a:r>
              <a:rPr lang="en-US" sz="2000" b="1" dirty="0">
                <a:solidFill>
                  <a:srgbClr val="343434"/>
                </a:solidFill>
                <a:ea typeface="Times New Roman" panose="02020603050405020304" pitchFamily="18" charset="0"/>
              </a:rPr>
              <a:t>Terminal Area </a:t>
            </a:r>
            <a:endParaRPr lang="en-US" sz="1200" dirty="0">
              <a:solidFill>
                <a:srgbClr val="000000"/>
              </a:solidFill>
              <a:ea typeface="Times New Roman" panose="02020603050405020304" pitchFamily="18" charset="0"/>
            </a:endParaRPr>
          </a:p>
        </p:txBody>
      </p:sp>
      <p:sp>
        <p:nvSpPr>
          <p:cNvPr id="9" name="Rectangle 7">
            <a:extLst>
              <a:ext uri="{FF2B5EF4-FFF2-40B4-BE49-F238E27FC236}">
                <a16:creationId xmlns:a16="http://schemas.microsoft.com/office/drawing/2014/main" id="{203D8B2D-15A2-DA4E-B8CB-C191DB371CC6}"/>
              </a:ext>
            </a:extLst>
          </p:cNvPr>
          <p:cNvSpPr/>
          <p:nvPr/>
        </p:nvSpPr>
        <p:spPr>
          <a:xfrm>
            <a:off x="9184956" y="2101826"/>
            <a:ext cx="1371324" cy="1015663"/>
          </a:xfrm>
          <a:prstGeom prst="rect">
            <a:avLst/>
          </a:prstGeom>
        </p:spPr>
        <p:txBody>
          <a:bodyPr wrap="square">
            <a:spAutoFit/>
          </a:bodyPr>
          <a:lstStyle/>
          <a:p>
            <a:pPr marL="0" marR="0">
              <a:spcBef>
                <a:spcPts val="0"/>
              </a:spcBef>
              <a:spcAft>
                <a:spcPts val="0"/>
              </a:spcAft>
            </a:pPr>
            <a:r>
              <a:rPr lang="en-US" sz="2000" b="1" dirty="0">
                <a:solidFill>
                  <a:srgbClr val="343434"/>
                </a:solidFill>
                <a:ea typeface="Times New Roman" panose="02020603050405020304" pitchFamily="18" charset="0"/>
              </a:rPr>
              <a:t>Strong Fallow Area </a:t>
            </a:r>
            <a:endParaRPr lang="en-US" sz="1200" dirty="0">
              <a:solidFill>
                <a:srgbClr val="000000"/>
              </a:solidFill>
              <a:ea typeface="Times New Roman" panose="02020603050405020304" pitchFamily="18" charset="0"/>
            </a:endParaRPr>
          </a:p>
        </p:txBody>
      </p:sp>
      <p:sp>
        <p:nvSpPr>
          <p:cNvPr id="10" name="Rectangle 8">
            <a:extLst>
              <a:ext uri="{FF2B5EF4-FFF2-40B4-BE49-F238E27FC236}">
                <a16:creationId xmlns:a16="http://schemas.microsoft.com/office/drawing/2014/main" id="{F9E51829-FC24-EE4A-ACB2-41D07E1893D1}"/>
              </a:ext>
            </a:extLst>
          </p:cNvPr>
          <p:cNvSpPr/>
          <p:nvPr/>
        </p:nvSpPr>
        <p:spPr>
          <a:xfrm>
            <a:off x="3484218" y="1671090"/>
            <a:ext cx="6312284" cy="338554"/>
          </a:xfrm>
          <a:prstGeom prst="rect">
            <a:avLst/>
          </a:prstGeom>
        </p:spPr>
        <p:txBody>
          <a:bodyPr wrap="square">
            <a:spAutoFit/>
          </a:bodyPr>
          <a:lstStyle/>
          <a:p>
            <a:pPr lvl="0" algn="l" eaLnBrk="0" hangingPunct="0">
              <a:spcBef>
                <a:spcPct val="30000"/>
              </a:spcBef>
            </a:pPr>
            <a:r>
              <a:rPr lang="en-US" sz="1600" b="1" dirty="0">
                <a:solidFill>
                  <a:srgbClr val="000000"/>
                </a:solidFill>
                <a:latin typeface="Arial" charset="0"/>
                <a:ea typeface="+mn-ea"/>
              </a:rPr>
              <a:t>Place the Most Important Visualizations in the Top Left Corner</a:t>
            </a:r>
          </a:p>
        </p:txBody>
      </p:sp>
      <p:sp>
        <p:nvSpPr>
          <p:cNvPr id="11" name="Rectangle 9">
            <a:extLst>
              <a:ext uri="{FF2B5EF4-FFF2-40B4-BE49-F238E27FC236}">
                <a16:creationId xmlns:a16="http://schemas.microsoft.com/office/drawing/2014/main" id="{0A321D39-876D-474A-851D-38F2BA9BB8C7}"/>
              </a:ext>
            </a:extLst>
          </p:cNvPr>
          <p:cNvSpPr/>
          <p:nvPr/>
        </p:nvSpPr>
        <p:spPr>
          <a:xfrm>
            <a:off x="6320856" y="6450142"/>
            <a:ext cx="4550228" cy="246221"/>
          </a:xfrm>
          <a:prstGeom prst="rect">
            <a:avLst/>
          </a:prstGeom>
        </p:spPr>
        <p:txBody>
          <a:bodyPr wrap="square">
            <a:spAutoFit/>
          </a:bodyPr>
          <a:lstStyle/>
          <a:p>
            <a:pPr lvl="0" algn="l" eaLnBrk="0" hangingPunct="0">
              <a:spcBef>
                <a:spcPct val="30000"/>
              </a:spcBef>
            </a:pPr>
            <a:r>
              <a:rPr lang="en-US" sz="1000" dirty="0" err="1">
                <a:solidFill>
                  <a:srgbClr val="000000"/>
                </a:solidFill>
                <a:latin typeface="Arial" charset="0"/>
                <a:ea typeface="+mn-ea"/>
              </a:rPr>
              <a:t>Copiado</a:t>
            </a:r>
            <a:r>
              <a:rPr lang="en-US" sz="1000" dirty="0">
                <a:solidFill>
                  <a:srgbClr val="000000"/>
                </a:solidFill>
                <a:latin typeface="Arial" charset="0"/>
                <a:ea typeface="+mn-ea"/>
              </a:rPr>
              <a:t> </a:t>
            </a:r>
            <a:r>
              <a:rPr lang="en-US" sz="1000" dirty="0" err="1">
                <a:solidFill>
                  <a:srgbClr val="000000"/>
                </a:solidFill>
                <a:latin typeface="Arial" charset="0"/>
                <a:ea typeface="+mn-ea"/>
              </a:rPr>
              <a:t>de</a:t>
            </a:r>
            <a:r>
              <a:rPr lang="en-US" sz="1000" dirty="0" err="1">
                <a:solidFill>
                  <a:srgbClr val="000000"/>
                </a:solidFill>
                <a:latin typeface="Arial" charset="0"/>
                <a:ea typeface="+mn-ea"/>
                <a:hlinkClick r:id="rId3"/>
              </a:rPr>
              <a:t>Best</a:t>
            </a:r>
            <a:r>
              <a:rPr lang="en-US" sz="1000" dirty="0">
                <a:solidFill>
                  <a:srgbClr val="000000"/>
                </a:solidFill>
                <a:latin typeface="Arial" charset="0"/>
                <a:ea typeface="+mn-ea"/>
                <a:hlinkClick r:id="rId3"/>
              </a:rPr>
              <a:t> Practices in Data Visualization</a:t>
            </a:r>
            <a:r>
              <a:rPr lang="en-US" sz="1000" dirty="0">
                <a:solidFill>
                  <a:srgbClr val="000000"/>
                </a:solidFill>
                <a:latin typeface="Arial" charset="0"/>
                <a:ea typeface="+mn-ea"/>
              </a:rPr>
              <a:t>, by </a:t>
            </a:r>
            <a:r>
              <a:rPr lang="en-US" sz="1000" dirty="0" err="1">
                <a:solidFill>
                  <a:srgbClr val="000000"/>
                </a:solidFill>
                <a:latin typeface="Arial" charset="0"/>
                <a:ea typeface="+mn-ea"/>
              </a:rPr>
              <a:t>Vihao</a:t>
            </a:r>
            <a:r>
              <a:rPr lang="en-US" sz="1000" dirty="0">
                <a:solidFill>
                  <a:srgbClr val="000000"/>
                </a:solidFill>
                <a:latin typeface="Arial" charset="0"/>
                <a:ea typeface="+mn-ea"/>
              </a:rPr>
              <a:t> Pham 2014</a:t>
            </a:r>
          </a:p>
        </p:txBody>
      </p:sp>
    </p:spTree>
    <p:extLst>
      <p:ext uri="{BB962C8B-B14F-4D97-AF65-F5344CB8AC3E}">
        <p14:creationId xmlns:p14="http://schemas.microsoft.com/office/powerpoint/2010/main" val="3998955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AC7D1-997F-846B-02F6-393A1A0DEB5E}"/>
              </a:ext>
            </a:extLst>
          </p:cNvPr>
          <p:cNvSpPr>
            <a:spLocks noGrp="1"/>
          </p:cNvSpPr>
          <p:nvPr>
            <p:ph type="title"/>
          </p:nvPr>
        </p:nvSpPr>
        <p:spPr/>
        <p:txBody>
          <a:bodyPr/>
          <a:lstStyle/>
          <a:p>
            <a:r>
              <a:rPr lang="es-ES_tradnl" dirty="0" err="1"/>
              <a:t>Layout</a:t>
            </a:r>
            <a:r>
              <a:rPr lang="es-ES_tradnl" dirty="0"/>
              <a:t>, versión alternativa</a:t>
            </a:r>
          </a:p>
        </p:txBody>
      </p:sp>
      <p:pic>
        <p:nvPicPr>
          <p:cNvPr id="4" name="Imagen 3">
            <a:extLst>
              <a:ext uri="{FF2B5EF4-FFF2-40B4-BE49-F238E27FC236}">
                <a16:creationId xmlns:a16="http://schemas.microsoft.com/office/drawing/2014/main" id="{E8F65121-6E00-4900-16A7-7F4F379FBBE7}"/>
              </a:ext>
            </a:extLst>
          </p:cNvPr>
          <p:cNvPicPr>
            <a:picLocks noChangeAspect="1"/>
          </p:cNvPicPr>
          <p:nvPr/>
        </p:nvPicPr>
        <p:blipFill>
          <a:blip r:embed="rId2"/>
          <a:stretch>
            <a:fillRect/>
          </a:stretch>
        </p:blipFill>
        <p:spPr>
          <a:xfrm>
            <a:off x="750201" y="1576702"/>
            <a:ext cx="10754411" cy="5002487"/>
          </a:xfrm>
          <a:prstGeom prst="rect">
            <a:avLst/>
          </a:prstGeom>
        </p:spPr>
      </p:pic>
    </p:spTree>
    <p:extLst>
      <p:ext uri="{BB962C8B-B14F-4D97-AF65-F5344CB8AC3E}">
        <p14:creationId xmlns:p14="http://schemas.microsoft.com/office/powerpoint/2010/main" val="415000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F2908-CE17-C74C-A14A-4FCBBB1F8EBD}"/>
              </a:ext>
            </a:extLst>
          </p:cNvPr>
          <p:cNvSpPr>
            <a:spLocks noGrp="1"/>
          </p:cNvSpPr>
          <p:nvPr>
            <p:ph type="title"/>
          </p:nvPr>
        </p:nvSpPr>
        <p:spPr/>
        <p:txBody>
          <a:bodyPr/>
          <a:lstStyle/>
          <a:p>
            <a:r>
              <a:rPr lang="es-MX" dirty="0"/>
              <a:t>Toma de decision</a:t>
            </a:r>
          </a:p>
        </p:txBody>
      </p:sp>
      <p:sp>
        <p:nvSpPr>
          <p:cNvPr id="3" name="Marcador de contenido 2">
            <a:extLst>
              <a:ext uri="{FF2B5EF4-FFF2-40B4-BE49-F238E27FC236}">
                <a16:creationId xmlns:a16="http://schemas.microsoft.com/office/drawing/2014/main" id="{8C8C7C48-0DB9-5A4B-B82F-3E76F31CBB58}"/>
              </a:ext>
            </a:extLst>
          </p:cNvPr>
          <p:cNvSpPr>
            <a:spLocks noGrp="1"/>
          </p:cNvSpPr>
          <p:nvPr>
            <p:ph idx="1"/>
          </p:nvPr>
        </p:nvSpPr>
        <p:spPr>
          <a:xfrm>
            <a:off x="2589212" y="1828800"/>
            <a:ext cx="8915400" cy="4082422"/>
          </a:xfrm>
        </p:spPr>
        <p:txBody>
          <a:bodyPr/>
          <a:lstStyle/>
          <a:p>
            <a:pPr marL="0" indent="0" algn="ctr">
              <a:buNone/>
            </a:pPr>
            <a:r>
              <a:rPr lang="es-MX" b="1" dirty="0"/>
              <a:t>Escoger entre dos o mas vías de acción alternativas con el proposito de alcanzar uno o más objetivos</a:t>
            </a:r>
          </a:p>
          <a:p>
            <a:endParaRPr lang="es-MX" dirty="0"/>
          </a:p>
        </p:txBody>
      </p:sp>
      <p:graphicFrame>
        <p:nvGraphicFramePr>
          <p:cNvPr id="4" name="Diagrama 3">
            <a:extLst>
              <a:ext uri="{FF2B5EF4-FFF2-40B4-BE49-F238E27FC236}">
                <a16:creationId xmlns:a16="http://schemas.microsoft.com/office/drawing/2014/main" id="{7BBA5F6F-52CC-6C46-8719-AF246C1D35A1}"/>
              </a:ext>
            </a:extLst>
          </p:cNvPr>
          <p:cNvGraphicFramePr/>
          <p:nvPr>
            <p:extLst>
              <p:ext uri="{D42A27DB-BD31-4B8C-83A1-F6EECF244321}">
                <p14:modId xmlns:p14="http://schemas.microsoft.com/office/powerpoint/2010/main" val="13956907"/>
              </p:ext>
            </p:extLst>
          </p:nvPr>
        </p:nvGraphicFramePr>
        <p:xfrm>
          <a:off x="2777896" y="3022605"/>
          <a:ext cx="8538031" cy="3211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250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B706F-2123-1B06-C2D2-A1BBD9514709}"/>
              </a:ext>
            </a:extLst>
          </p:cNvPr>
          <p:cNvSpPr>
            <a:spLocks noGrp="1"/>
          </p:cNvSpPr>
          <p:nvPr>
            <p:ph type="title"/>
          </p:nvPr>
        </p:nvSpPr>
        <p:spPr/>
        <p:txBody>
          <a:bodyPr/>
          <a:lstStyle/>
          <a:p>
            <a:r>
              <a:rPr lang="es-ES_tradnl" dirty="0"/>
              <a:t>Siempre mantener una narrativa</a:t>
            </a:r>
          </a:p>
        </p:txBody>
      </p:sp>
      <p:pic>
        <p:nvPicPr>
          <p:cNvPr id="3" name="Imagen 2">
            <a:extLst>
              <a:ext uri="{FF2B5EF4-FFF2-40B4-BE49-F238E27FC236}">
                <a16:creationId xmlns:a16="http://schemas.microsoft.com/office/drawing/2014/main" id="{A32B46E5-6F3E-0D67-38C5-E0C10FD7B414}"/>
              </a:ext>
            </a:extLst>
          </p:cNvPr>
          <p:cNvPicPr>
            <a:picLocks noChangeAspect="1"/>
          </p:cNvPicPr>
          <p:nvPr/>
        </p:nvPicPr>
        <p:blipFill>
          <a:blip r:embed="rId2"/>
          <a:stretch>
            <a:fillRect/>
          </a:stretch>
        </p:blipFill>
        <p:spPr>
          <a:xfrm>
            <a:off x="407581" y="1550021"/>
            <a:ext cx="11658975" cy="5108210"/>
          </a:xfrm>
          <a:prstGeom prst="rect">
            <a:avLst/>
          </a:prstGeom>
          <a:ln w="38100">
            <a:solidFill>
              <a:schemeClr val="tx1"/>
            </a:solidFill>
          </a:ln>
        </p:spPr>
      </p:pic>
    </p:spTree>
    <p:extLst>
      <p:ext uri="{BB962C8B-B14F-4D97-AF65-F5344CB8AC3E}">
        <p14:creationId xmlns:p14="http://schemas.microsoft.com/office/powerpoint/2010/main" val="2589565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BE84E-A765-D150-B2E0-58C6DDE4E2D2}"/>
              </a:ext>
            </a:extLst>
          </p:cNvPr>
          <p:cNvSpPr>
            <a:spLocks noGrp="1"/>
          </p:cNvSpPr>
          <p:nvPr>
            <p:ph type="title"/>
          </p:nvPr>
        </p:nvSpPr>
        <p:spPr/>
        <p:txBody>
          <a:bodyPr/>
          <a:lstStyle/>
          <a:p>
            <a:r>
              <a:rPr lang="es-ES_tradnl" dirty="0"/>
              <a:t>Reducir la carga cognitiva</a:t>
            </a:r>
          </a:p>
        </p:txBody>
      </p:sp>
      <p:graphicFrame>
        <p:nvGraphicFramePr>
          <p:cNvPr id="7" name="Marcador de contenido 2">
            <a:extLst>
              <a:ext uri="{FF2B5EF4-FFF2-40B4-BE49-F238E27FC236}">
                <a16:creationId xmlns:a16="http://schemas.microsoft.com/office/drawing/2014/main" id="{8ECDE79B-CC76-D2AA-4887-8FC4DA2D61BB}"/>
              </a:ext>
            </a:extLst>
          </p:cNvPr>
          <p:cNvGraphicFramePr>
            <a:graphicFrameLocks noGrp="1"/>
          </p:cNvGraphicFramePr>
          <p:nvPr>
            <p:ph idx="1"/>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2529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A7E92B-C775-15BA-AA22-06A89147FB87}"/>
              </a:ext>
            </a:extLst>
          </p:cNvPr>
          <p:cNvSpPr>
            <a:spLocks noGrp="1"/>
          </p:cNvSpPr>
          <p:nvPr>
            <p:ph type="title"/>
          </p:nvPr>
        </p:nvSpPr>
        <p:spPr/>
        <p:txBody>
          <a:bodyPr/>
          <a:lstStyle/>
          <a:p>
            <a:r>
              <a:rPr lang="es-ES_tradnl" dirty="0"/>
              <a:t>¿Cómo evaluar un tablero?</a:t>
            </a:r>
          </a:p>
        </p:txBody>
      </p:sp>
      <p:pic>
        <p:nvPicPr>
          <p:cNvPr id="3" name="Imagen 2">
            <a:extLst>
              <a:ext uri="{FF2B5EF4-FFF2-40B4-BE49-F238E27FC236}">
                <a16:creationId xmlns:a16="http://schemas.microsoft.com/office/drawing/2014/main" id="{7F1D295C-D7C0-4223-5289-A3C1188C65FB}"/>
              </a:ext>
            </a:extLst>
          </p:cNvPr>
          <p:cNvPicPr>
            <a:picLocks noChangeAspect="1"/>
          </p:cNvPicPr>
          <p:nvPr/>
        </p:nvPicPr>
        <p:blipFill>
          <a:blip r:embed="rId2"/>
          <a:stretch>
            <a:fillRect/>
          </a:stretch>
        </p:blipFill>
        <p:spPr>
          <a:xfrm>
            <a:off x="574788" y="1810973"/>
            <a:ext cx="11379319" cy="4770450"/>
          </a:xfrm>
          <a:prstGeom prst="rect">
            <a:avLst/>
          </a:prstGeom>
          <a:ln w="38100">
            <a:solidFill>
              <a:schemeClr val="tx1"/>
            </a:solidFill>
          </a:ln>
        </p:spPr>
      </p:pic>
    </p:spTree>
    <p:extLst>
      <p:ext uri="{BB962C8B-B14F-4D97-AF65-F5344CB8AC3E}">
        <p14:creationId xmlns:p14="http://schemas.microsoft.com/office/powerpoint/2010/main" val="561359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0AD48-CFBE-0CA5-2887-DD88061F21A4}"/>
              </a:ext>
            </a:extLst>
          </p:cNvPr>
          <p:cNvSpPr>
            <a:spLocks noGrp="1"/>
          </p:cNvSpPr>
          <p:nvPr>
            <p:ph type="title"/>
          </p:nvPr>
        </p:nvSpPr>
        <p:spPr/>
        <p:txBody>
          <a:bodyPr/>
          <a:lstStyle/>
          <a:p>
            <a:r>
              <a:rPr lang="es-ES_tradnl" dirty="0"/>
              <a:t>Principios de visualización</a:t>
            </a:r>
          </a:p>
        </p:txBody>
      </p:sp>
      <p:pic>
        <p:nvPicPr>
          <p:cNvPr id="3" name="Imagen 2">
            <a:extLst>
              <a:ext uri="{FF2B5EF4-FFF2-40B4-BE49-F238E27FC236}">
                <a16:creationId xmlns:a16="http://schemas.microsoft.com/office/drawing/2014/main" id="{F4CC5194-7B28-DB01-65DC-39436E3FA13A}"/>
              </a:ext>
            </a:extLst>
          </p:cNvPr>
          <p:cNvPicPr>
            <a:picLocks noChangeAspect="1"/>
          </p:cNvPicPr>
          <p:nvPr/>
        </p:nvPicPr>
        <p:blipFill>
          <a:blip r:embed="rId2"/>
          <a:stretch>
            <a:fillRect/>
          </a:stretch>
        </p:blipFill>
        <p:spPr>
          <a:xfrm>
            <a:off x="467045" y="1431823"/>
            <a:ext cx="11257909" cy="5236692"/>
          </a:xfrm>
          <a:prstGeom prst="rect">
            <a:avLst/>
          </a:prstGeom>
          <a:ln w="38100">
            <a:solidFill>
              <a:schemeClr val="tx1"/>
            </a:solidFill>
          </a:ln>
        </p:spPr>
      </p:pic>
    </p:spTree>
    <p:extLst>
      <p:ext uri="{BB962C8B-B14F-4D97-AF65-F5344CB8AC3E}">
        <p14:creationId xmlns:p14="http://schemas.microsoft.com/office/powerpoint/2010/main" val="3474669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F1C7F3-13FA-A7D7-CF01-E99EC042125B}"/>
              </a:ext>
            </a:extLst>
          </p:cNvPr>
          <p:cNvSpPr>
            <a:spLocks noGrp="1"/>
          </p:cNvSpPr>
          <p:nvPr>
            <p:ph type="title"/>
          </p:nvPr>
        </p:nvSpPr>
        <p:spPr/>
        <p:txBody>
          <a:bodyPr/>
          <a:lstStyle/>
          <a:p>
            <a:r>
              <a:rPr lang="es-ES_tradnl" dirty="0"/>
              <a:t>Comparación y contraste</a:t>
            </a:r>
          </a:p>
        </p:txBody>
      </p:sp>
      <p:pic>
        <p:nvPicPr>
          <p:cNvPr id="3" name="Imagen 2">
            <a:extLst>
              <a:ext uri="{FF2B5EF4-FFF2-40B4-BE49-F238E27FC236}">
                <a16:creationId xmlns:a16="http://schemas.microsoft.com/office/drawing/2014/main" id="{BD9DB18D-0E29-951B-DD9D-592F570E8A49}"/>
              </a:ext>
            </a:extLst>
          </p:cNvPr>
          <p:cNvPicPr>
            <a:picLocks noChangeAspect="1"/>
          </p:cNvPicPr>
          <p:nvPr/>
        </p:nvPicPr>
        <p:blipFill>
          <a:blip r:embed="rId2"/>
          <a:stretch>
            <a:fillRect/>
          </a:stretch>
        </p:blipFill>
        <p:spPr>
          <a:xfrm>
            <a:off x="416740" y="1505416"/>
            <a:ext cx="11496099" cy="5196468"/>
          </a:xfrm>
          <a:prstGeom prst="rect">
            <a:avLst/>
          </a:prstGeom>
          <a:ln w="38100">
            <a:solidFill>
              <a:schemeClr val="tx1"/>
            </a:solidFill>
          </a:ln>
        </p:spPr>
      </p:pic>
    </p:spTree>
    <p:extLst>
      <p:ext uri="{BB962C8B-B14F-4D97-AF65-F5344CB8AC3E}">
        <p14:creationId xmlns:p14="http://schemas.microsoft.com/office/powerpoint/2010/main" val="158541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B2F8C3-066A-63F7-C1B6-40AD6744DCC0}"/>
              </a:ext>
            </a:extLst>
          </p:cNvPr>
          <p:cNvSpPr>
            <a:spLocks noGrp="1"/>
          </p:cNvSpPr>
          <p:nvPr>
            <p:ph type="title"/>
          </p:nvPr>
        </p:nvSpPr>
        <p:spPr/>
        <p:txBody>
          <a:bodyPr/>
          <a:lstStyle/>
          <a:p>
            <a:r>
              <a:rPr lang="es-ES_tradnl" dirty="0"/>
              <a:t>Relaciones y causalidad</a:t>
            </a:r>
          </a:p>
        </p:txBody>
      </p:sp>
      <p:pic>
        <p:nvPicPr>
          <p:cNvPr id="3" name="Imagen 2">
            <a:extLst>
              <a:ext uri="{FF2B5EF4-FFF2-40B4-BE49-F238E27FC236}">
                <a16:creationId xmlns:a16="http://schemas.microsoft.com/office/drawing/2014/main" id="{6517DCE9-AD2C-F84F-BFE4-F9B00FE6353E}"/>
              </a:ext>
            </a:extLst>
          </p:cNvPr>
          <p:cNvPicPr>
            <a:picLocks noChangeAspect="1"/>
          </p:cNvPicPr>
          <p:nvPr/>
        </p:nvPicPr>
        <p:blipFill>
          <a:blip r:embed="rId2"/>
          <a:stretch>
            <a:fillRect/>
          </a:stretch>
        </p:blipFill>
        <p:spPr>
          <a:xfrm>
            <a:off x="785524" y="1675115"/>
            <a:ext cx="10620951" cy="4915256"/>
          </a:xfrm>
          <a:prstGeom prst="rect">
            <a:avLst/>
          </a:prstGeom>
          <a:ln w="38100">
            <a:solidFill>
              <a:schemeClr val="tx1"/>
            </a:solidFill>
          </a:ln>
        </p:spPr>
      </p:pic>
    </p:spTree>
    <p:extLst>
      <p:ext uri="{BB962C8B-B14F-4D97-AF65-F5344CB8AC3E}">
        <p14:creationId xmlns:p14="http://schemas.microsoft.com/office/powerpoint/2010/main" val="3920641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950FF-9228-0CB1-27FB-C95A11CE522C}"/>
              </a:ext>
            </a:extLst>
          </p:cNvPr>
          <p:cNvSpPr>
            <a:spLocks noGrp="1"/>
          </p:cNvSpPr>
          <p:nvPr>
            <p:ph type="title"/>
          </p:nvPr>
        </p:nvSpPr>
        <p:spPr/>
        <p:txBody>
          <a:bodyPr/>
          <a:lstStyle/>
          <a:p>
            <a:r>
              <a:rPr lang="es-ES_tradnl" dirty="0"/>
              <a:t>Múltiples variables</a:t>
            </a:r>
          </a:p>
        </p:txBody>
      </p:sp>
      <p:pic>
        <p:nvPicPr>
          <p:cNvPr id="3" name="Imagen 2">
            <a:extLst>
              <a:ext uri="{FF2B5EF4-FFF2-40B4-BE49-F238E27FC236}">
                <a16:creationId xmlns:a16="http://schemas.microsoft.com/office/drawing/2014/main" id="{AC54B78D-A745-40FD-7DD1-0627518CB689}"/>
              </a:ext>
            </a:extLst>
          </p:cNvPr>
          <p:cNvPicPr>
            <a:picLocks noChangeAspect="1"/>
          </p:cNvPicPr>
          <p:nvPr/>
        </p:nvPicPr>
        <p:blipFill>
          <a:blip r:embed="rId2"/>
          <a:stretch>
            <a:fillRect/>
          </a:stretch>
        </p:blipFill>
        <p:spPr>
          <a:xfrm>
            <a:off x="862008" y="1381033"/>
            <a:ext cx="10467983" cy="5164733"/>
          </a:xfrm>
          <a:prstGeom prst="rect">
            <a:avLst/>
          </a:prstGeom>
          <a:ln w="38100">
            <a:solidFill>
              <a:schemeClr val="tx1"/>
            </a:solidFill>
          </a:ln>
        </p:spPr>
      </p:pic>
    </p:spTree>
    <p:extLst>
      <p:ext uri="{BB962C8B-B14F-4D97-AF65-F5344CB8AC3E}">
        <p14:creationId xmlns:p14="http://schemas.microsoft.com/office/powerpoint/2010/main" val="993073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05ED9-04B1-EDC6-6C2C-7DF4987D34F8}"/>
              </a:ext>
            </a:extLst>
          </p:cNvPr>
          <p:cNvSpPr>
            <a:spLocks noGrp="1"/>
          </p:cNvSpPr>
          <p:nvPr>
            <p:ph type="title"/>
          </p:nvPr>
        </p:nvSpPr>
        <p:spPr/>
        <p:txBody>
          <a:bodyPr/>
          <a:lstStyle/>
          <a:p>
            <a:r>
              <a:rPr lang="es-ES_tradnl" dirty="0"/>
              <a:t>Evidencia</a:t>
            </a:r>
          </a:p>
        </p:txBody>
      </p:sp>
      <p:pic>
        <p:nvPicPr>
          <p:cNvPr id="3" name="Imagen 2">
            <a:extLst>
              <a:ext uri="{FF2B5EF4-FFF2-40B4-BE49-F238E27FC236}">
                <a16:creationId xmlns:a16="http://schemas.microsoft.com/office/drawing/2014/main" id="{03C8BD65-A530-B555-57D9-1F01FA0AF4AA}"/>
              </a:ext>
            </a:extLst>
          </p:cNvPr>
          <p:cNvPicPr>
            <a:picLocks noChangeAspect="1"/>
          </p:cNvPicPr>
          <p:nvPr/>
        </p:nvPicPr>
        <p:blipFill>
          <a:blip r:embed="rId2"/>
          <a:stretch>
            <a:fillRect/>
          </a:stretch>
        </p:blipFill>
        <p:spPr>
          <a:xfrm>
            <a:off x="1372215" y="1541857"/>
            <a:ext cx="9447569" cy="5184153"/>
          </a:xfrm>
          <a:prstGeom prst="rect">
            <a:avLst/>
          </a:prstGeom>
          <a:ln w="38100">
            <a:solidFill>
              <a:schemeClr val="tx1"/>
            </a:solidFill>
          </a:ln>
        </p:spPr>
      </p:pic>
    </p:spTree>
    <p:extLst>
      <p:ext uri="{BB962C8B-B14F-4D97-AF65-F5344CB8AC3E}">
        <p14:creationId xmlns:p14="http://schemas.microsoft.com/office/powerpoint/2010/main" val="1539624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45447-3C5B-4D6B-06BD-5A58E333F21A}"/>
              </a:ext>
            </a:extLst>
          </p:cNvPr>
          <p:cNvSpPr>
            <a:spLocks noGrp="1"/>
          </p:cNvSpPr>
          <p:nvPr>
            <p:ph type="title"/>
          </p:nvPr>
        </p:nvSpPr>
        <p:spPr/>
        <p:txBody>
          <a:bodyPr/>
          <a:lstStyle/>
          <a:p>
            <a:r>
              <a:rPr lang="es-ES_tradnl" dirty="0"/>
              <a:t>Documentación y contenido</a:t>
            </a:r>
          </a:p>
        </p:txBody>
      </p:sp>
      <p:pic>
        <p:nvPicPr>
          <p:cNvPr id="3" name="Imagen 2">
            <a:extLst>
              <a:ext uri="{FF2B5EF4-FFF2-40B4-BE49-F238E27FC236}">
                <a16:creationId xmlns:a16="http://schemas.microsoft.com/office/drawing/2014/main" id="{5D83F1C2-33F5-07BA-7E39-69C366B41400}"/>
              </a:ext>
            </a:extLst>
          </p:cNvPr>
          <p:cNvPicPr>
            <a:picLocks noChangeAspect="1"/>
          </p:cNvPicPr>
          <p:nvPr/>
        </p:nvPicPr>
        <p:blipFill>
          <a:blip r:embed="rId2"/>
          <a:stretch>
            <a:fillRect/>
          </a:stretch>
        </p:blipFill>
        <p:spPr>
          <a:xfrm>
            <a:off x="427014" y="1540909"/>
            <a:ext cx="11337971" cy="5085555"/>
          </a:xfrm>
          <a:prstGeom prst="rect">
            <a:avLst/>
          </a:prstGeom>
          <a:ln w="38100">
            <a:solidFill>
              <a:schemeClr val="tx1"/>
            </a:solidFill>
          </a:ln>
        </p:spPr>
      </p:pic>
    </p:spTree>
    <p:extLst>
      <p:ext uri="{BB962C8B-B14F-4D97-AF65-F5344CB8AC3E}">
        <p14:creationId xmlns:p14="http://schemas.microsoft.com/office/powerpoint/2010/main" val="110454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72" name="Group 70">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173" name="Group 84">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74" name="Rectangle 98">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75"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176" name="Rectangle 102">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104">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78"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7170" name="Picture 2">
            <a:extLst>
              <a:ext uri="{FF2B5EF4-FFF2-40B4-BE49-F238E27FC236}">
                <a16:creationId xmlns:a16="http://schemas.microsoft.com/office/drawing/2014/main" id="{53C8D977-811E-1A40-8F4F-46E8F1D3000D}"/>
              </a:ext>
            </a:extLst>
          </p:cNvPr>
          <p:cNvPicPr>
            <a:picLocks noChangeAspect="1" noChangeArrowheads="1"/>
          </p:cNvPicPr>
          <p:nvPr/>
        </p:nvPicPr>
        <p:blipFill>
          <a:blip r:embed="rId2">
            <a:clrChange>
              <a:clrFrom>
                <a:srgbClr val="F5F5F5"/>
              </a:clrFrom>
              <a:clrTo>
                <a:srgbClr val="F5F5F5">
                  <a:alpha val="0"/>
                </a:srgbClr>
              </a:clrTo>
            </a:clrChange>
            <a:extLst>
              <a:ext uri="{28A0092B-C50C-407E-A947-70E740481C1C}">
                <a14:useLocalDpi xmlns:a14="http://schemas.microsoft.com/office/drawing/2010/main" val="0"/>
              </a:ext>
            </a:extLst>
          </a:blip>
          <a:stretch>
            <a:fillRect/>
          </a:stretch>
        </p:blipFill>
        <p:spPr bwMode="auto">
          <a:xfrm>
            <a:off x="2040582" y="-5724"/>
            <a:ext cx="9601127" cy="688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520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C352C-2985-8E45-A38C-3BBFEE4AB421}"/>
              </a:ext>
            </a:extLst>
          </p:cNvPr>
          <p:cNvSpPr>
            <a:spLocks noGrp="1"/>
          </p:cNvSpPr>
          <p:nvPr>
            <p:ph type="title"/>
          </p:nvPr>
        </p:nvSpPr>
        <p:spPr/>
        <p:txBody>
          <a:bodyPr/>
          <a:lstStyle/>
          <a:p>
            <a:r>
              <a:rPr lang="es-MX" dirty="0"/>
              <a:t>Escenarios en la toma de decisión</a:t>
            </a:r>
          </a:p>
        </p:txBody>
      </p:sp>
      <p:sp>
        <p:nvSpPr>
          <p:cNvPr id="3" name="Marcador de contenido 2">
            <a:extLst>
              <a:ext uri="{FF2B5EF4-FFF2-40B4-BE49-F238E27FC236}">
                <a16:creationId xmlns:a16="http://schemas.microsoft.com/office/drawing/2014/main" id="{6BD43373-6F71-A941-809D-3C369617C3CA}"/>
              </a:ext>
            </a:extLst>
          </p:cNvPr>
          <p:cNvSpPr>
            <a:spLocks noGrp="1"/>
          </p:cNvSpPr>
          <p:nvPr>
            <p:ph idx="1"/>
          </p:nvPr>
        </p:nvSpPr>
        <p:spPr>
          <a:xfrm>
            <a:off x="2589212" y="2133600"/>
            <a:ext cx="8915400" cy="4100290"/>
          </a:xfrm>
        </p:spPr>
        <p:txBody>
          <a:bodyPr>
            <a:normAutofit/>
          </a:bodyPr>
          <a:lstStyle/>
          <a:p>
            <a:r>
              <a:rPr lang="es-MX" dirty="0"/>
              <a:t>Decisiones Estructuradas</a:t>
            </a:r>
          </a:p>
          <a:p>
            <a:pPr lvl="1"/>
            <a:r>
              <a:rPr lang="es-MX" dirty="0"/>
              <a:t>Situación establecida, decisión programable, problema bien estudiado, desiciones rutinarias.</a:t>
            </a:r>
          </a:p>
          <a:p>
            <a:r>
              <a:rPr lang="es-MX" dirty="0"/>
              <a:t>Decisiones no Estructuradas</a:t>
            </a:r>
          </a:p>
          <a:p>
            <a:pPr lvl="1"/>
            <a:r>
              <a:rPr lang="es-MX" dirty="0"/>
              <a:t>Situaciones emergentes, decisiones creativas, situaciones poco claras, procesos generales.</a:t>
            </a:r>
          </a:p>
          <a:p>
            <a:r>
              <a:rPr lang="es-MX" dirty="0"/>
              <a:t>Decisiones Semiestructuradas</a:t>
            </a:r>
          </a:p>
          <a:p>
            <a:pPr lvl="1"/>
            <a:r>
              <a:rPr lang="es-MX" dirty="0"/>
              <a:t>Elementos estructurado y no estructurados </a:t>
            </a:r>
          </a:p>
          <a:p>
            <a:pPr marL="0" indent="0">
              <a:buNone/>
            </a:pPr>
            <a:endParaRPr lang="es-MX" dirty="0"/>
          </a:p>
          <a:p>
            <a:pPr marL="0" indent="0">
              <a:buNone/>
            </a:pPr>
            <a:r>
              <a:rPr lang="es-MX" sz="1600" i="1" dirty="0"/>
              <a:t>Los sistemas de ayuda a la toma de decisión tienen como objetivo reducir el uso del instinto en el proceso de toma de desición, principalmente en escenarios no estructurados o semiestructurados.</a:t>
            </a:r>
            <a:endParaRPr lang="es-MX" i="1" dirty="0"/>
          </a:p>
        </p:txBody>
      </p:sp>
    </p:spTree>
    <p:extLst>
      <p:ext uri="{BB962C8B-B14F-4D97-AF65-F5344CB8AC3E}">
        <p14:creationId xmlns:p14="http://schemas.microsoft.com/office/powerpoint/2010/main" val="189987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8194" name="Picture 2">
            <a:extLst>
              <a:ext uri="{FF2B5EF4-FFF2-40B4-BE49-F238E27FC236}">
                <a16:creationId xmlns:a16="http://schemas.microsoft.com/office/drawing/2014/main" id="{46D9B5CB-A3FC-4F4F-BEEA-1623DE5601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3233" y="3962"/>
            <a:ext cx="10745216" cy="685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48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1"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22"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9218" name="Picture 2">
            <a:extLst>
              <a:ext uri="{FF2B5EF4-FFF2-40B4-BE49-F238E27FC236}">
                <a16:creationId xmlns:a16="http://schemas.microsoft.com/office/drawing/2014/main" id="{07002A9D-1525-B641-AAED-A58C231562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3065" y="1099457"/>
            <a:ext cx="109369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098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1"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22"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1266" name="Picture 2">
            <a:extLst>
              <a:ext uri="{FF2B5EF4-FFF2-40B4-BE49-F238E27FC236}">
                <a16:creationId xmlns:a16="http://schemas.microsoft.com/office/drawing/2014/main" id="{5003814A-31AB-E143-BC66-78C2A4469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024" y="1227817"/>
            <a:ext cx="10954975" cy="512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2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1"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22"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3314" name="Picture 2">
            <a:extLst>
              <a:ext uri="{FF2B5EF4-FFF2-40B4-BE49-F238E27FC236}">
                <a16:creationId xmlns:a16="http://schemas.microsoft.com/office/drawing/2014/main" id="{99AE523C-D001-D747-8BE6-A4ED93DF9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033" y="1221672"/>
            <a:ext cx="10457737" cy="509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626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1"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22"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5362" name="Picture 2">
            <a:extLst>
              <a:ext uri="{FF2B5EF4-FFF2-40B4-BE49-F238E27FC236}">
                <a16:creationId xmlns:a16="http://schemas.microsoft.com/office/drawing/2014/main" id="{BD8B2E83-E756-8B45-87FF-C3CB0F741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9" y="1259907"/>
            <a:ext cx="10607661" cy="433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14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53B157-6E69-41E7-2E04-51EC41B1ABF0}"/>
              </a:ext>
            </a:extLst>
          </p:cNvPr>
          <p:cNvSpPr>
            <a:spLocks noGrp="1"/>
          </p:cNvSpPr>
          <p:nvPr>
            <p:ph type="title"/>
          </p:nvPr>
        </p:nvSpPr>
        <p:spPr/>
        <p:txBody>
          <a:bodyPr/>
          <a:lstStyle/>
          <a:p>
            <a:r>
              <a:rPr lang="es-ES_tradnl" dirty="0"/>
              <a:t>Software</a:t>
            </a:r>
          </a:p>
        </p:txBody>
      </p:sp>
      <p:pic>
        <p:nvPicPr>
          <p:cNvPr id="3" name="Imagen 2">
            <a:extLst>
              <a:ext uri="{FF2B5EF4-FFF2-40B4-BE49-F238E27FC236}">
                <a16:creationId xmlns:a16="http://schemas.microsoft.com/office/drawing/2014/main" id="{C23C7E4D-E8F1-3EEF-DB27-8F9D2E06B4B9}"/>
              </a:ext>
            </a:extLst>
          </p:cNvPr>
          <p:cNvPicPr>
            <a:picLocks noChangeAspect="1"/>
          </p:cNvPicPr>
          <p:nvPr/>
        </p:nvPicPr>
        <p:blipFill>
          <a:blip r:embed="rId2"/>
          <a:stretch>
            <a:fillRect/>
          </a:stretch>
        </p:blipFill>
        <p:spPr>
          <a:xfrm>
            <a:off x="1849592" y="1406026"/>
            <a:ext cx="8492815" cy="5287537"/>
          </a:xfrm>
          <a:prstGeom prst="rect">
            <a:avLst/>
          </a:prstGeom>
          <a:ln w="38100">
            <a:solidFill>
              <a:schemeClr val="tx1"/>
            </a:solidFill>
          </a:ln>
        </p:spPr>
      </p:pic>
    </p:spTree>
    <p:extLst>
      <p:ext uri="{BB962C8B-B14F-4D97-AF65-F5344CB8AC3E}">
        <p14:creationId xmlns:p14="http://schemas.microsoft.com/office/powerpoint/2010/main" val="3260903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8280C5-EE59-1743-8DEC-2A6FE72EDE1E}"/>
              </a:ext>
            </a:extLst>
          </p:cNvPr>
          <p:cNvSpPr>
            <a:spLocks noGrp="1"/>
          </p:cNvSpPr>
          <p:nvPr>
            <p:ph type="title"/>
          </p:nvPr>
        </p:nvSpPr>
        <p:spPr>
          <a:xfrm>
            <a:off x="506950" y="1582737"/>
            <a:ext cx="8911687" cy="1280890"/>
          </a:xfrm>
        </p:spPr>
        <p:txBody>
          <a:bodyPr/>
          <a:lstStyle/>
          <a:p>
            <a:r>
              <a:rPr lang="es-MX" dirty="0"/>
              <a:t>Aplicaciones de BI</a:t>
            </a: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8BB278F4-8209-E64E-B802-42E0A7C4D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131" y="493791"/>
            <a:ext cx="5938383" cy="616826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hlinkClick r:id="rId3"/>
            <a:extLst>
              <a:ext uri="{FF2B5EF4-FFF2-40B4-BE49-F238E27FC236}">
                <a16:creationId xmlns:a16="http://schemas.microsoft.com/office/drawing/2014/main" id="{E5EE0331-F3B6-9349-AE16-B26DF7EE1767}"/>
              </a:ext>
            </a:extLst>
          </p:cNvPr>
          <p:cNvSpPr txBox="1"/>
          <p:nvPr/>
        </p:nvSpPr>
        <p:spPr>
          <a:xfrm>
            <a:off x="2416630" y="5725886"/>
            <a:ext cx="2209800" cy="523220"/>
          </a:xfrm>
          <a:prstGeom prst="rect">
            <a:avLst/>
          </a:prstGeom>
          <a:noFill/>
        </p:spPr>
        <p:txBody>
          <a:bodyPr wrap="square" rtlCol="0">
            <a:spAutoFit/>
          </a:bodyPr>
          <a:lstStyle/>
          <a:p>
            <a:pPr algn="ctr"/>
            <a:r>
              <a:rPr lang="es-ES_tradnl" sz="1400" b="1" dirty="0"/>
              <a:t>El reporte completo lo puedes consultar aquí</a:t>
            </a:r>
          </a:p>
        </p:txBody>
      </p:sp>
    </p:spTree>
    <p:extLst>
      <p:ext uri="{BB962C8B-B14F-4D97-AF65-F5344CB8AC3E}">
        <p14:creationId xmlns:p14="http://schemas.microsoft.com/office/powerpoint/2010/main" val="810648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48F824-3015-6744-A805-799A5DE949EF}"/>
              </a:ext>
            </a:extLst>
          </p:cNvPr>
          <p:cNvSpPr>
            <a:spLocks noGrp="1"/>
          </p:cNvSpPr>
          <p:nvPr>
            <p:ph type="title"/>
          </p:nvPr>
        </p:nvSpPr>
        <p:spPr/>
        <p:txBody>
          <a:bodyPr>
            <a:normAutofit/>
          </a:bodyPr>
          <a:lstStyle/>
          <a:p>
            <a:r>
              <a:rPr lang="es-MX" sz="3200" dirty="0"/>
              <a:t>Proceso de toma de decision de Simons</a:t>
            </a:r>
          </a:p>
        </p:txBody>
      </p:sp>
      <p:pic>
        <p:nvPicPr>
          <p:cNvPr id="4" name="Content Placeholder 3">
            <a:extLst>
              <a:ext uri="{FF2B5EF4-FFF2-40B4-BE49-F238E27FC236}">
                <a16:creationId xmlns:a16="http://schemas.microsoft.com/office/drawing/2014/main" id="{9C1FDD00-702E-BA45-8D04-65D8688EE9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7614" y="1262458"/>
            <a:ext cx="5736772" cy="5501417"/>
          </a:xfrm>
        </p:spPr>
      </p:pic>
    </p:spTree>
    <p:extLst>
      <p:ext uri="{BB962C8B-B14F-4D97-AF65-F5344CB8AC3E}">
        <p14:creationId xmlns:p14="http://schemas.microsoft.com/office/powerpoint/2010/main" val="785415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439FC-584A-BB4D-B2FC-FB998CC170F4}"/>
              </a:ext>
            </a:extLst>
          </p:cNvPr>
          <p:cNvSpPr>
            <a:spLocks noGrp="1"/>
          </p:cNvSpPr>
          <p:nvPr>
            <p:ph type="title"/>
          </p:nvPr>
        </p:nvSpPr>
        <p:spPr/>
        <p:txBody>
          <a:bodyPr/>
          <a:lstStyle/>
          <a:p>
            <a:r>
              <a:rPr lang="es-MX" dirty="0"/>
              <a:t>Tipos de Sistemas de Soporte a la Decisión</a:t>
            </a:r>
          </a:p>
        </p:txBody>
      </p:sp>
      <p:sp>
        <p:nvSpPr>
          <p:cNvPr id="3" name="Marcador de contenido 2">
            <a:extLst>
              <a:ext uri="{FF2B5EF4-FFF2-40B4-BE49-F238E27FC236}">
                <a16:creationId xmlns:a16="http://schemas.microsoft.com/office/drawing/2014/main" id="{DB026890-7327-3A42-BFC5-CB0371C8A161}"/>
              </a:ext>
            </a:extLst>
          </p:cNvPr>
          <p:cNvSpPr>
            <a:spLocks noGrp="1"/>
          </p:cNvSpPr>
          <p:nvPr>
            <p:ph idx="1"/>
          </p:nvPr>
        </p:nvSpPr>
        <p:spPr/>
        <p:txBody>
          <a:bodyPr>
            <a:normAutofit/>
          </a:bodyPr>
          <a:lstStyle/>
          <a:p>
            <a:endParaRPr lang="en-US" sz="2400" dirty="0">
              <a:solidFill>
                <a:srgbClr val="000000"/>
              </a:solidFill>
            </a:endParaRPr>
          </a:p>
          <a:p>
            <a:r>
              <a:rPr lang="en-US" sz="2400" dirty="0">
                <a:solidFill>
                  <a:srgbClr val="000000"/>
                </a:solidFill>
              </a:rPr>
              <a:t>Data-driven</a:t>
            </a:r>
          </a:p>
          <a:p>
            <a:r>
              <a:rPr lang="en-US" sz="2400" dirty="0">
                <a:solidFill>
                  <a:srgbClr val="000000"/>
                </a:solidFill>
              </a:rPr>
              <a:t>Document-driven</a:t>
            </a:r>
          </a:p>
          <a:p>
            <a:r>
              <a:rPr lang="en-US" sz="2400" dirty="0">
                <a:solidFill>
                  <a:srgbClr val="000000"/>
                </a:solidFill>
              </a:rPr>
              <a:t>Knowledge-driven</a:t>
            </a:r>
          </a:p>
          <a:p>
            <a:r>
              <a:rPr lang="en-US" sz="2400" dirty="0">
                <a:solidFill>
                  <a:srgbClr val="000000"/>
                </a:solidFill>
              </a:rPr>
              <a:t>Model-driven</a:t>
            </a:r>
          </a:p>
          <a:p>
            <a:r>
              <a:rPr lang="en-US" sz="2400" dirty="0">
                <a:solidFill>
                  <a:srgbClr val="000000"/>
                </a:solidFill>
              </a:rPr>
              <a:t>Communications driven</a:t>
            </a:r>
          </a:p>
          <a:p>
            <a:endParaRPr lang="es-MX" sz="2400" dirty="0"/>
          </a:p>
        </p:txBody>
      </p:sp>
    </p:spTree>
    <p:extLst>
      <p:ext uri="{BB962C8B-B14F-4D97-AF65-F5344CB8AC3E}">
        <p14:creationId xmlns:p14="http://schemas.microsoft.com/office/powerpoint/2010/main" val="94330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E606A-51B3-7C4D-8C5B-4671CC6F573D}"/>
              </a:ext>
            </a:extLst>
          </p:cNvPr>
          <p:cNvSpPr>
            <a:spLocks noGrp="1"/>
          </p:cNvSpPr>
          <p:nvPr>
            <p:ph type="title"/>
          </p:nvPr>
        </p:nvSpPr>
        <p:spPr/>
        <p:txBody>
          <a:bodyPr/>
          <a:lstStyle/>
          <a:p>
            <a:r>
              <a:rPr lang="es-MX" dirty="0"/>
              <a:t>Muchos nombres, muchas siglas…</a:t>
            </a:r>
          </a:p>
        </p:txBody>
      </p:sp>
      <p:sp>
        <p:nvSpPr>
          <p:cNvPr id="3" name="Marcador de contenido 2">
            <a:extLst>
              <a:ext uri="{FF2B5EF4-FFF2-40B4-BE49-F238E27FC236}">
                <a16:creationId xmlns:a16="http://schemas.microsoft.com/office/drawing/2014/main" id="{F5B0E93B-109B-C841-BE63-C26904FDBDBC}"/>
              </a:ext>
            </a:extLst>
          </p:cNvPr>
          <p:cNvSpPr>
            <a:spLocks noGrp="1"/>
          </p:cNvSpPr>
          <p:nvPr>
            <p:ph idx="1"/>
          </p:nvPr>
        </p:nvSpPr>
        <p:spPr/>
        <p:txBody>
          <a:bodyPr>
            <a:normAutofit/>
          </a:bodyPr>
          <a:lstStyle/>
          <a:p>
            <a:pPr marL="0" indent="0">
              <a:buNone/>
            </a:pPr>
            <a:r>
              <a:rPr lang="es-MX" sz="2400" dirty="0"/>
              <a:t>Executive Information Systems (</a:t>
            </a:r>
            <a:r>
              <a:rPr lang="es-MX" sz="2400" b="1" dirty="0"/>
              <a:t>EIS</a:t>
            </a:r>
            <a:r>
              <a:rPr lang="es-MX" sz="2400" dirty="0"/>
              <a:t>), Group Support Systems (</a:t>
            </a:r>
            <a:r>
              <a:rPr lang="es-MX" sz="2400" b="1" dirty="0"/>
              <a:t>GSS</a:t>
            </a:r>
            <a:r>
              <a:rPr lang="es-MX" sz="2400" dirty="0"/>
              <a:t>), Geographic Information Systems (</a:t>
            </a:r>
            <a:r>
              <a:rPr lang="es-MX" sz="2400" b="1" dirty="0"/>
              <a:t>GIS</a:t>
            </a:r>
            <a:r>
              <a:rPr lang="es-MX" sz="2400" dirty="0"/>
              <a:t>), Expert Systems (</a:t>
            </a:r>
            <a:r>
              <a:rPr lang="es-MX" sz="2400" b="1" dirty="0"/>
              <a:t>ES</a:t>
            </a:r>
            <a:r>
              <a:rPr lang="es-MX" sz="2400" dirty="0"/>
              <a:t>), Knowledge Management Systems (</a:t>
            </a:r>
            <a:r>
              <a:rPr lang="es-MX" sz="2400" b="1" dirty="0"/>
              <a:t>KMS</a:t>
            </a:r>
            <a:r>
              <a:rPr lang="es-MX" sz="2400" dirty="0"/>
              <a:t>), Enterprise Resource Planning Systems (</a:t>
            </a:r>
            <a:r>
              <a:rPr lang="es-MX" sz="2400" b="1" dirty="0"/>
              <a:t>ERP</a:t>
            </a:r>
            <a:r>
              <a:rPr lang="es-MX" sz="2400" dirty="0"/>
              <a:t>), Customer Relationship Management Systems (</a:t>
            </a:r>
            <a:r>
              <a:rPr lang="es-MX" sz="2400" b="1" dirty="0"/>
              <a:t>CRM</a:t>
            </a:r>
            <a:r>
              <a:rPr lang="es-MX" sz="2400" dirty="0"/>
              <a:t>), Supply Chain Management Systems (</a:t>
            </a:r>
            <a:r>
              <a:rPr lang="es-MX" sz="2400" b="1" dirty="0"/>
              <a:t>SCM</a:t>
            </a:r>
            <a:r>
              <a:rPr lang="es-MX" sz="2400" dirty="0"/>
              <a:t>), On-Line Analytical Processing (</a:t>
            </a:r>
            <a:r>
              <a:rPr lang="es-MX" sz="2400" b="1" dirty="0"/>
              <a:t>OLAP</a:t>
            </a:r>
            <a:r>
              <a:rPr lang="es-MX" sz="2400" dirty="0"/>
              <a:t>), Management Information System (</a:t>
            </a:r>
            <a:r>
              <a:rPr lang="es-MX" sz="2400" b="1" dirty="0"/>
              <a:t>MIS</a:t>
            </a:r>
            <a:r>
              <a:rPr lang="es-MX" sz="2400" dirty="0"/>
              <a:t>), Employers Self Service (</a:t>
            </a:r>
            <a:r>
              <a:rPr lang="es-MX" sz="2400" b="1" dirty="0"/>
              <a:t>ESS</a:t>
            </a:r>
            <a:r>
              <a:rPr lang="es-MX" sz="2400" dirty="0"/>
              <a:t>).  </a:t>
            </a:r>
          </a:p>
          <a:p>
            <a:pPr marL="0" indent="0">
              <a:buNone/>
            </a:pPr>
            <a:endParaRPr lang="es-MX" sz="2400" dirty="0"/>
          </a:p>
          <a:p>
            <a:pPr marL="0" indent="0">
              <a:buNone/>
            </a:pPr>
            <a:endParaRPr lang="es-MX" sz="2400" dirty="0"/>
          </a:p>
        </p:txBody>
      </p:sp>
    </p:spTree>
    <p:extLst>
      <p:ext uri="{BB962C8B-B14F-4D97-AF65-F5344CB8AC3E}">
        <p14:creationId xmlns:p14="http://schemas.microsoft.com/office/powerpoint/2010/main" val="4146625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38771-8201-6F40-AEBF-32E8AC889D9D}"/>
              </a:ext>
            </a:extLst>
          </p:cNvPr>
          <p:cNvSpPr>
            <a:spLocks noGrp="1"/>
          </p:cNvSpPr>
          <p:nvPr>
            <p:ph type="title"/>
          </p:nvPr>
        </p:nvSpPr>
        <p:spPr/>
        <p:txBody>
          <a:bodyPr/>
          <a:lstStyle/>
          <a:p>
            <a:r>
              <a:rPr lang="es-MX" dirty="0"/>
              <a:t>De los DSS a la BI</a:t>
            </a:r>
          </a:p>
        </p:txBody>
      </p:sp>
      <p:sp>
        <p:nvSpPr>
          <p:cNvPr id="5" name="Marcador de contenido 4">
            <a:extLst>
              <a:ext uri="{FF2B5EF4-FFF2-40B4-BE49-F238E27FC236}">
                <a16:creationId xmlns:a16="http://schemas.microsoft.com/office/drawing/2014/main" id="{043F53AC-FAB1-8645-AFE2-3D2ACF7B12E1}"/>
              </a:ext>
            </a:extLst>
          </p:cNvPr>
          <p:cNvSpPr>
            <a:spLocks noGrp="1"/>
          </p:cNvSpPr>
          <p:nvPr>
            <p:ph idx="1"/>
          </p:nvPr>
        </p:nvSpPr>
        <p:spPr>
          <a:xfrm>
            <a:off x="2592925" y="1752600"/>
            <a:ext cx="8915400" cy="3777622"/>
          </a:xfrm>
        </p:spPr>
        <p:txBody>
          <a:bodyPr>
            <a:noAutofit/>
          </a:bodyPr>
          <a:lstStyle/>
          <a:p>
            <a:r>
              <a:rPr lang="es-ES_tradnl" sz="2000" b="1" dirty="0">
                <a:solidFill>
                  <a:schemeClr val="accent1"/>
                </a:solidFill>
              </a:rPr>
              <a:t>70’s inicios </a:t>
            </a:r>
            <a:r>
              <a:rPr lang="es-ES_tradnl" sz="2000" dirty="0">
                <a:solidFill>
                  <a:schemeClr val="tx1"/>
                </a:solidFill>
              </a:rPr>
              <a:t>Investigación en DSS (conceptos fundacionales y posibles aplicaciones).</a:t>
            </a:r>
            <a:endParaRPr lang="es-ES_tradnl" sz="2000" dirty="0"/>
          </a:p>
          <a:p>
            <a:r>
              <a:rPr lang="es-ES_tradnl" sz="2000" b="1" dirty="0">
                <a:solidFill>
                  <a:schemeClr val="accent1"/>
                </a:solidFill>
              </a:rPr>
              <a:t>80’s inicios</a:t>
            </a:r>
            <a:r>
              <a:rPr lang="es-ES_tradnl" sz="2000" b="1" dirty="0">
                <a:solidFill>
                  <a:schemeClr val="tx1"/>
                </a:solidFill>
              </a:rPr>
              <a:t> </a:t>
            </a:r>
            <a:r>
              <a:rPr lang="es-ES_tradnl" sz="2000" dirty="0">
                <a:solidFill>
                  <a:schemeClr val="tx1"/>
                </a:solidFill>
              </a:rPr>
              <a:t>Primeras aplicaciones practicas basadas en la teoría desarrollada.</a:t>
            </a:r>
            <a:endParaRPr lang="es-ES_tradnl" sz="2000" dirty="0">
              <a:solidFill>
                <a:schemeClr val="accent1"/>
              </a:solidFill>
            </a:endParaRPr>
          </a:p>
          <a:p>
            <a:r>
              <a:rPr lang="es-ES_tradnl" sz="2000" b="1" dirty="0">
                <a:solidFill>
                  <a:schemeClr val="accent1"/>
                </a:solidFill>
              </a:rPr>
              <a:t>80’s </a:t>
            </a:r>
            <a:r>
              <a:rPr lang="es-ES_tradnl" sz="2000" dirty="0">
                <a:solidFill>
                  <a:schemeClr val="tx1"/>
                </a:solidFill>
              </a:rPr>
              <a:t>Emergencia de Aplicaciones específicas (EIS, GIS).</a:t>
            </a:r>
            <a:endParaRPr lang="es-ES_tradnl" sz="2000" dirty="0">
              <a:solidFill>
                <a:schemeClr val="accent1"/>
              </a:solidFill>
            </a:endParaRPr>
          </a:p>
          <a:p>
            <a:r>
              <a:rPr lang="es-ES_tradnl" sz="2000" b="1" dirty="0">
                <a:solidFill>
                  <a:schemeClr val="accent1"/>
                </a:solidFill>
              </a:rPr>
              <a:t>90’s inicios</a:t>
            </a:r>
            <a:r>
              <a:rPr lang="es-ES_tradnl" sz="2000" b="1" dirty="0">
                <a:solidFill>
                  <a:schemeClr val="tx1"/>
                </a:solidFill>
              </a:rPr>
              <a:t> </a:t>
            </a:r>
            <a:r>
              <a:rPr lang="es-ES_tradnl" sz="2000" dirty="0">
                <a:solidFill>
                  <a:schemeClr val="tx1"/>
                </a:solidFill>
              </a:rPr>
              <a:t>Los almacenes de datos empiezan a ser importantes</a:t>
            </a:r>
          </a:p>
          <a:p>
            <a:r>
              <a:rPr lang="es-ES_tradnl" sz="2000" b="1" dirty="0">
                <a:solidFill>
                  <a:schemeClr val="accent1"/>
                </a:solidFill>
              </a:rPr>
              <a:t>00’s inicios</a:t>
            </a:r>
            <a:r>
              <a:rPr lang="es-ES_tradnl" sz="2000" b="1" dirty="0">
                <a:solidFill>
                  <a:schemeClr val="tx1"/>
                </a:solidFill>
              </a:rPr>
              <a:t> </a:t>
            </a:r>
            <a:r>
              <a:rPr lang="es-ES_tradnl" sz="2000" dirty="0">
                <a:solidFill>
                  <a:schemeClr val="tx1"/>
                </a:solidFill>
              </a:rPr>
              <a:t>La inteligencia de negocios es utilizada por la gerencia en grandes organizaciones.</a:t>
            </a:r>
            <a:endParaRPr lang="es-ES_tradnl" sz="2000" dirty="0"/>
          </a:p>
          <a:p>
            <a:r>
              <a:rPr lang="es-ES_tradnl" sz="2000" b="1" dirty="0">
                <a:solidFill>
                  <a:schemeClr val="accent1"/>
                </a:solidFill>
              </a:rPr>
              <a:t>00’s inicios </a:t>
            </a:r>
            <a:r>
              <a:rPr lang="es-ES_tradnl" sz="2000" dirty="0">
                <a:solidFill>
                  <a:schemeClr val="tx1"/>
                </a:solidFill>
              </a:rPr>
              <a:t>La Inteligencia de Negocios y el análisis de datos requieren personal calificado.</a:t>
            </a:r>
          </a:p>
          <a:p>
            <a:r>
              <a:rPr lang="es-ES_tradnl" sz="2000" b="1" dirty="0">
                <a:solidFill>
                  <a:schemeClr val="accent1"/>
                </a:solidFill>
              </a:rPr>
              <a:t>Actualmente</a:t>
            </a:r>
            <a:r>
              <a:rPr lang="es-ES_tradnl" sz="2000" dirty="0">
                <a:solidFill>
                  <a:schemeClr val="tx1"/>
                </a:solidFill>
              </a:rPr>
              <a:t>: La Inteligencia de Negocios se enmarca dentro de lo que se denomina como Ciencia de Datos.</a:t>
            </a:r>
            <a:endParaRPr lang="es-ES_tradnl" sz="2000" dirty="0"/>
          </a:p>
          <a:p>
            <a:endParaRPr lang="es-ES_tradnl" sz="2000" dirty="0"/>
          </a:p>
        </p:txBody>
      </p:sp>
      <p:sp>
        <p:nvSpPr>
          <p:cNvPr id="6" name="Flecha abajo 5">
            <a:extLst>
              <a:ext uri="{FF2B5EF4-FFF2-40B4-BE49-F238E27FC236}">
                <a16:creationId xmlns:a16="http://schemas.microsoft.com/office/drawing/2014/main" id="{B7B7CF28-9DA1-0946-9133-D69BEC8F5722}"/>
              </a:ext>
            </a:extLst>
          </p:cNvPr>
          <p:cNvSpPr/>
          <p:nvPr/>
        </p:nvSpPr>
        <p:spPr>
          <a:xfrm>
            <a:off x="2443318" y="1643743"/>
            <a:ext cx="335332" cy="4953000"/>
          </a:xfrm>
          <a:prstGeom prst="downArrow">
            <a:avLst>
              <a:gd name="adj1" fmla="val 50000"/>
              <a:gd name="adj2" fmla="val 1179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80613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07705-09C8-7E45-A792-E3F0CDB9D3AC}"/>
              </a:ext>
            </a:extLst>
          </p:cNvPr>
          <p:cNvSpPr>
            <a:spLocks noGrp="1"/>
          </p:cNvSpPr>
          <p:nvPr>
            <p:ph type="title"/>
          </p:nvPr>
        </p:nvSpPr>
        <p:spPr/>
        <p:txBody>
          <a:bodyPr/>
          <a:lstStyle/>
          <a:p>
            <a:r>
              <a:rPr lang="es-MX" dirty="0"/>
              <a:t>¿Y que es la Inteligencia de Negocios?</a:t>
            </a:r>
          </a:p>
        </p:txBody>
      </p:sp>
      <p:sp>
        <p:nvSpPr>
          <p:cNvPr id="3" name="Marcador de contenido 2">
            <a:extLst>
              <a:ext uri="{FF2B5EF4-FFF2-40B4-BE49-F238E27FC236}">
                <a16:creationId xmlns:a16="http://schemas.microsoft.com/office/drawing/2014/main" id="{586989CD-EF5A-C943-8F36-F9779B31A3AE}"/>
              </a:ext>
            </a:extLst>
          </p:cNvPr>
          <p:cNvSpPr>
            <a:spLocks noGrp="1"/>
          </p:cNvSpPr>
          <p:nvPr>
            <p:ph idx="1"/>
          </p:nvPr>
        </p:nvSpPr>
        <p:spPr/>
        <p:txBody>
          <a:bodyPr/>
          <a:lstStyle/>
          <a:p>
            <a:pPr marL="0" indent="0">
              <a:buNone/>
            </a:pPr>
            <a:r>
              <a:rPr lang="es-ES_tradnl" dirty="0"/>
              <a:t>De acuerdo a </a:t>
            </a:r>
            <a:r>
              <a:rPr lang="es-ES_tradnl" i="1" dirty="0" err="1"/>
              <a:t>The</a:t>
            </a:r>
            <a:r>
              <a:rPr lang="es-ES_tradnl" i="1" dirty="0"/>
              <a:t> Data </a:t>
            </a:r>
            <a:r>
              <a:rPr lang="es-ES_tradnl" i="1" dirty="0" err="1"/>
              <a:t>Warehousing</a:t>
            </a:r>
            <a:r>
              <a:rPr lang="es-ES_tradnl" i="1" dirty="0"/>
              <a:t> </a:t>
            </a:r>
            <a:r>
              <a:rPr lang="es-ES_tradnl" i="1" dirty="0" err="1"/>
              <a:t>Institute</a:t>
            </a:r>
            <a:r>
              <a:rPr lang="es-ES_tradnl" i="1" dirty="0"/>
              <a:t> </a:t>
            </a:r>
            <a:r>
              <a:rPr lang="es-ES_tradnl" dirty="0"/>
              <a:t>(TDWI 2002) la definición de Inteligencia de Negocios (BI):</a:t>
            </a:r>
          </a:p>
          <a:p>
            <a:pPr marL="0" indent="0">
              <a:buNone/>
            </a:pPr>
            <a:endParaRPr lang="es-ES_tradnl" dirty="0"/>
          </a:p>
          <a:p>
            <a:pPr marL="0" indent="0" algn="ctr">
              <a:buNone/>
            </a:pPr>
            <a:r>
              <a:rPr lang="es-ES_tradnl" sz="2400" dirty="0"/>
              <a:t>“El proceso, tecnologías y herramientas necesarias para convertir </a:t>
            </a:r>
            <a:r>
              <a:rPr lang="es-ES_tradnl" sz="2400" b="1" dirty="0"/>
              <a:t>datos</a:t>
            </a:r>
            <a:r>
              <a:rPr lang="es-ES_tradnl" sz="2400" dirty="0"/>
              <a:t> en </a:t>
            </a:r>
            <a:r>
              <a:rPr lang="es-ES_tradnl" sz="2400" b="1" dirty="0"/>
              <a:t>información</a:t>
            </a:r>
            <a:r>
              <a:rPr lang="es-ES_tradnl" sz="2400" dirty="0"/>
              <a:t>, información en </a:t>
            </a:r>
            <a:r>
              <a:rPr lang="es-ES_tradnl" sz="2400" b="1" dirty="0"/>
              <a:t>conocimiento</a:t>
            </a:r>
            <a:r>
              <a:rPr lang="es-ES_tradnl" sz="2400" dirty="0"/>
              <a:t> y conocimiento en </a:t>
            </a:r>
            <a:r>
              <a:rPr lang="es-ES_tradnl" sz="2400" b="1" dirty="0"/>
              <a:t>planes</a:t>
            </a:r>
            <a:r>
              <a:rPr lang="es-ES_tradnl" sz="2400" dirty="0"/>
              <a:t> que deriven en </a:t>
            </a:r>
            <a:r>
              <a:rPr lang="es-ES_tradnl" sz="2400" b="1" dirty="0"/>
              <a:t>acciones rentables para el negocio</a:t>
            </a:r>
            <a:r>
              <a:rPr lang="es-ES_tradnl" sz="2400" dirty="0"/>
              <a:t>. La Inteligencia de Negocios incluye almacenamiento de datos, herramientas de análisis de negocios y gestión de contenido/conocimiento”</a:t>
            </a:r>
          </a:p>
          <a:p>
            <a:pPr marL="0" indent="0">
              <a:buNone/>
            </a:pPr>
            <a:endParaRPr lang="es-ES_tradnl" dirty="0"/>
          </a:p>
        </p:txBody>
      </p:sp>
    </p:spTree>
    <p:extLst>
      <p:ext uri="{BB962C8B-B14F-4D97-AF65-F5344CB8AC3E}">
        <p14:creationId xmlns:p14="http://schemas.microsoft.com/office/powerpoint/2010/main" val="1511117946"/>
      </p:ext>
    </p:extLst>
  </p:cSld>
  <p:clrMapOvr>
    <a:masterClrMapping/>
  </p:clrMapOvr>
</p:sld>
</file>

<file path=ppt/theme/theme1.xml><?xml version="1.0" encoding="utf-8"?>
<a:theme xmlns:a="http://schemas.openxmlformats.org/drawingml/2006/main" name="Espiral">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Espiral</Template>
  <TotalTime>1196</TotalTime>
  <Words>870</Words>
  <Application>Microsoft Macintosh PowerPoint</Application>
  <PresentationFormat>Panorámica</PresentationFormat>
  <Paragraphs>121</Paragraphs>
  <Slides>46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46</vt:i4>
      </vt:variant>
    </vt:vector>
  </HeadingPairs>
  <TitlesOfParts>
    <vt:vector size="50" baseType="lpstr">
      <vt:lpstr>Arial</vt:lpstr>
      <vt:lpstr>Century Gothic</vt:lpstr>
      <vt:lpstr>Wingdings 3</vt:lpstr>
      <vt:lpstr>Espiral</vt:lpstr>
      <vt:lpstr>Sistemas de ayuda a la decisión</vt:lpstr>
      <vt:lpstr>Modelo Presiones-Respuestas-Soporte</vt:lpstr>
      <vt:lpstr>Toma de decision</vt:lpstr>
      <vt:lpstr>Escenarios en la toma de decisión</vt:lpstr>
      <vt:lpstr>Proceso de toma de decision de Simons</vt:lpstr>
      <vt:lpstr>Tipos de Sistemas de Soporte a la Decisión</vt:lpstr>
      <vt:lpstr>Muchos nombres, muchas siglas…</vt:lpstr>
      <vt:lpstr>De los DSS a la BI</vt:lpstr>
      <vt:lpstr>¿Y que es la Inteligencia de Negocios?</vt:lpstr>
      <vt:lpstr>Arquitectura de alto nivel</vt:lpstr>
      <vt:lpstr>Arquitectura detallada</vt:lpstr>
      <vt:lpstr>Tecnologías de visualización</vt:lpstr>
      <vt:lpstr>¿Para qué un tablero?</vt:lpstr>
      <vt:lpstr>¿Qué es un tablero “accionable”?</vt:lpstr>
      <vt:lpstr>Definir la audiencia</vt:lpstr>
      <vt:lpstr>Típos de tableros</vt:lpstr>
      <vt:lpstr>Tableros exploratorios</vt:lpstr>
      <vt:lpstr>Tableros de explicación</vt:lpstr>
      <vt:lpstr>¿Cómo debe ser un tablero de explicacion?</vt:lpstr>
      <vt:lpstr>Presentación de PowerPoint</vt:lpstr>
      <vt:lpstr>KPI: Indicadores claves de desempeño</vt:lpstr>
      <vt:lpstr>KPI’s deben ser SMARTER</vt:lpstr>
      <vt:lpstr>Metodología para establecer KPIs</vt:lpstr>
      <vt:lpstr>Objectives and Key Results (OKR)</vt:lpstr>
      <vt:lpstr>¿Cómo hacer tableros útiles?</vt:lpstr>
      <vt:lpstr>Componentes del diseño</vt:lpstr>
      <vt:lpstr>Audiencia</vt:lpstr>
      <vt:lpstr>Dashboard Layout People have a bias in how they read and scan content</vt:lpstr>
      <vt:lpstr>Layout, versión alternativa</vt:lpstr>
      <vt:lpstr>Siempre mantener una narrativa</vt:lpstr>
      <vt:lpstr>Reducir la carga cognitiva</vt:lpstr>
      <vt:lpstr>¿Cómo evaluar un tablero?</vt:lpstr>
      <vt:lpstr>Principios de visualización</vt:lpstr>
      <vt:lpstr>Comparación y contraste</vt:lpstr>
      <vt:lpstr>Relaciones y causalidad</vt:lpstr>
      <vt:lpstr>Múltiples variables</vt:lpstr>
      <vt:lpstr>Evidencia</vt:lpstr>
      <vt:lpstr>Documentación y contenido</vt:lpstr>
      <vt:lpstr>Presentación de PowerPoint</vt:lpstr>
      <vt:lpstr>Presentación de PowerPoint</vt:lpstr>
      <vt:lpstr>Presentación de PowerPoint</vt:lpstr>
      <vt:lpstr>Presentación de PowerPoint</vt:lpstr>
      <vt:lpstr>Presentación de PowerPoint</vt:lpstr>
      <vt:lpstr>Presentación de PowerPoint</vt:lpstr>
      <vt:lpstr>Software</vt:lpstr>
      <vt:lpstr>Aplicaciones de BI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ayuda a la decisión</dc:title>
  <dc:creator>JULIO WAISSMAN VILANOVA</dc:creator>
  <cp:lastModifiedBy>JULIO WAISSMAN VILANOVA</cp:lastModifiedBy>
  <cp:revision>28</cp:revision>
  <dcterms:created xsi:type="dcterms:W3CDTF">2019-04-26T15:46:15Z</dcterms:created>
  <dcterms:modified xsi:type="dcterms:W3CDTF">2023-11-04T16:02:13Z</dcterms:modified>
</cp:coreProperties>
</file>